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454" r:id="rId2"/>
    <p:sldId id="4727" r:id="rId3"/>
    <p:sldId id="4699" r:id="rId4"/>
    <p:sldId id="3051" r:id="rId5"/>
    <p:sldId id="4885" r:id="rId6"/>
    <p:sldId id="4886" r:id="rId7"/>
    <p:sldId id="4887" r:id="rId8"/>
    <p:sldId id="4879" r:id="rId9"/>
    <p:sldId id="4888" r:id="rId10"/>
    <p:sldId id="4851" r:id="rId11"/>
    <p:sldId id="4853" r:id="rId12"/>
    <p:sldId id="4882" r:id="rId13"/>
    <p:sldId id="4855" r:id="rId14"/>
    <p:sldId id="4857" r:id="rId15"/>
    <p:sldId id="4883" r:id="rId16"/>
    <p:sldId id="4859" r:id="rId17"/>
    <p:sldId id="4880" r:id="rId18"/>
    <p:sldId id="4856" r:id="rId19"/>
    <p:sldId id="4861" r:id="rId20"/>
    <p:sldId id="4884" r:id="rId21"/>
    <p:sldId id="4865" r:id="rId22"/>
    <p:sldId id="4867" r:id="rId23"/>
    <p:sldId id="4868" r:id="rId24"/>
    <p:sldId id="4869" r:id="rId25"/>
    <p:sldId id="4870" r:id="rId26"/>
    <p:sldId id="4871" r:id="rId27"/>
    <p:sldId id="4874" r:id="rId28"/>
    <p:sldId id="4872" r:id="rId29"/>
    <p:sldId id="4875" r:id="rId30"/>
    <p:sldId id="4876" r:id="rId31"/>
    <p:sldId id="4878" r:id="rId32"/>
    <p:sldId id="4877"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411F39B-760A-C88E-7ECF-B44DC81506D1}" name="Lattimore, Adam (EOM)" initials="L(" userId="S::adam.lattimore@dc.gov::df0e5528-f09b-4f89-ad0a-d743c6ef9e1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38B"/>
    <a:srgbClr val="FFCD2F"/>
    <a:srgbClr val="000000"/>
    <a:srgbClr val="FFD54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978" autoAdjust="0"/>
    <p:restoredTop sz="93820" autoAdjust="0"/>
  </p:normalViewPr>
  <p:slideViewPr>
    <p:cSldViewPr>
      <p:cViewPr varScale="1">
        <p:scale>
          <a:sx n="107" d="100"/>
          <a:sy n="107" d="100"/>
        </p:scale>
        <p:origin x="120" y="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ttimore, Adam (EOM)" userId="df0e5528-f09b-4f89-ad0a-d743c6ef9e10" providerId="ADAL" clId="{A25C5FC2-E0F0-4570-A137-93B3785D28A3}"/>
    <pc:docChg chg="modSld">
      <pc:chgData name="Lattimore, Adam (EOM)" userId="df0e5528-f09b-4f89-ad0a-d743c6ef9e10" providerId="ADAL" clId="{A25C5FC2-E0F0-4570-A137-93B3785D28A3}" dt="2023-03-03T16:10:56.488" v="17" actId="20577"/>
      <pc:docMkLst>
        <pc:docMk/>
      </pc:docMkLst>
      <pc:sldChg chg="modSp mod">
        <pc:chgData name="Lattimore, Adam (EOM)" userId="df0e5528-f09b-4f89-ad0a-d743c6ef9e10" providerId="ADAL" clId="{A25C5FC2-E0F0-4570-A137-93B3785D28A3}" dt="2023-03-03T16:10:56.488" v="17" actId="20577"/>
        <pc:sldMkLst>
          <pc:docMk/>
          <pc:sldMk cId="4085372271" sldId="4727"/>
        </pc:sldMkLst>
        <pc:spChg chg="mod">
          <ac:chgData name="Lattimore, Adam (EOM)" userId="df0e5528-f09b-4f89-ad0a-d743c6ef9e10" providerId="ADAL" clId="{A25C5FC2-E0F0-4570-A137-93B3785D28A3}" dt="2023-03-03T16:10:56.488" v="17" actId="20577"/>
          <ac:spMkLst>
            <pc:docMk/>
            <pc:sldMk cId="4085372271" sldId="4727"/>
            <ac:spMk id="27" creationId="{41E1F087-4A7F-4F33-8BD9-FAB65E6AC4A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71E4266D-5453-4FF9-9F74-AC064220539A}" type="datetimeFigureOut">
              <a:rPr lang="en-US" smtClean="0"/>
              <a:t>3/3/2023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79A72EE-FB7B-4A7C-BA3C-50C94B05EF4B}" type="slidenum">
              <a:rPr lang="en-US" smtClean="0"/>
              <a:t>‹#›</a:t>
            </a:fld>
            <a:endParaRPr lang="en-US"/>
          </a:p>
        </p:txBody>
      </p:sp>
    </p:spTree>
    <p:extLst>
      <p:ext uri="{BB962C8B-B14F-4D97-AF65-F5344CB8AC3E}">
        <p14:creationId xmlns:p14="http://schemas.microsoft.com/office/powerpoint/2010/main" val="1932320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9A72EE-FB7B-4A7C-BA3C-50C94B05EF4B}" type="slidenum">
              <a:rPr lang="en-US" smtClean="0"/>
              <a:t>1</a:t>
            </a:fld>
            <a:endParaRPr lang="en-US"/>
          </a:p>
        </p:txBody>
      </p:sp>
    </p:spTree>
    <p:extLst>
      <p:ext uri="{BB962C8B-B14F-4D97-AF65-F5344CB8AC3E}">
        <p14:creationId xmlns:p14="http://schemas.microsoft.com/office/powerpoint/2010/main" val="1657295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9C3A12-1E0F-412B-B376-8089A55D946C}" type="slidenum">
              <a:rPr lang="uk-UA" smtClean="0"/>
              <a:t>11</a:t>
            </a:fld>
            <a:endParaRPr lang="uk-UA"/>
          </a:p>
        </p:txBody>
      </p:sp>
    </p:spTree>
    <p:extLst>
      <p:ext uri="{BB962C8B-B14F-4D97-AF65-F5344CB8AC3E}">
        <p14:creationId xmlns:p14="http://schemas.microsoft.com/office/powerpoint/2010/main" val="1261876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9C3A12-1E0F-412B-B376-8089A55D946C}" type="slidenum">
              <a:rPr lang="uk-UA" smtClean="0"/>
              <a:t>12</a:t>
            </a:fld>
            <a:endParaRPr lang="uk-UA"/>
          </a:p>
        </p:txBody>
      </p:sp>
    </p:spTree>
    <p:extLst>
      <p:ext uri="{BB962C8B-B14F-4D97-AF65-F5344CB8AC3E}">
        <p14:creationId xmlns:p14="http://schemas.microsoft.com/office/powerpoint/2010/main" val="3297389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212529"/>
              </a:solidFill>
              <a:effectLst/>
              <a:latin typeface="Roboto" panose="020B0604020202020204" charset="0"/>
            </a:endParaRPr>
          </a:p>
        </p:txBody>
      </p:sp>
      <p:sp>
        <p:nvSpPr>
          <p:cNvPr id="4" name="Slide Number Placeholder 3"/>
          <p:cNvSpPr>
            <a:spLocks noGrp="1"/>
          </p:cNvSpPr>
          <p:nvPr>
            <p:ph type="sldNum" sz="quarter" idx="5"/>
          </p:nvPr>
        </p:nvSpPr>
        <p:spPr/>
        <p:txBody>
          <a:bodyPr/>
          <a:lstStyle/>
          <a:p>
            <a:fld id="{BD9C3A12-1E0F-412B-B376-8089A55D946C}" type="slidenum">
              <a:rPr lang="uk-UA" smtClean="0"/>
              <a:t>13</a:t>
            </a:fld>
            <a:endParaRPr lang="uk-UA"/>
          </a:p>
        </p:txBody>
      </p:sp>
    </p:spTree>
    <p:extLst>
      <p:ext uri="{BB962C8B-B14F-4D97-AF65-F5344CB8AC3E}">
        <p14:creationId xmlns:p14="http://schemas.microsoft.com/office/powerpoint/2010/main" val="49492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9C3A12-1E0F-412B-B376-8089A55D946C}" type="slidenum">
              <a:rPr lang="uk-UA" smtClean="0"/>
              <a:t>14</a:t>
            </a:fld>
            <a:endParaRPr lang="uk-UA"/>
          </a:p>
        </p:txBody>
      </p:sp>
    </p:spTree>
    <p:extLst>
      <p:ext uri="{BB962C8B-B14F-4D97-AF65-F5344CB8AC3E}">
        <p14:creationId xmlns:p14="http://schemas.microsoft.com/office/powerpoint/2010/main" val="212558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9C3A12-1E0F-412B-B376-8089A55D946C}" type="slidenum">
              <a:rPr lang="uk-UA" smtClean="0"/>
              <a:t>15</a:t>
            </a:fld>
            <a:endParaRPr lang="uk-UA"/>
          </a:p>
        </p:txBody>
      </p:sp>
    </p:spTree>
    <p:extLst>
      <p:ext uri="{BB962C8B-B14F-4D97-AF65-F5344CB8AC3E}">
        <p14:creationId xmlns:p14="http://schemas.microsoft.com/office/powerpoint/2010/main" val="1747192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529"/>
                </a:solidFill>
                <a:effectLst/>
                <a:latin typeface="Roboto" panose="020B0604020202020204" charset="0"/>
              </a:rPr>
              <a:t>Welcome!</a:t>
            </a:r>
          </a:p>
          <a:p>
            <a:r>
              <a:rPr lang="en-US" b="0" i="0" dirty="0">
                <a:solidFill>
                  <a:srgbClr val="212529"/>
                </a:solidFill>
                <a:effectLst/>
                <a:latin typeface="Roboto" panose="020B0604020202020204" charset="0"/>
              </a:rPr>
              <a:t>My name is Traci Rollins-Johnson, the National Service Officer here at Serve DC, My colleagues Erika Wilson Wells, Serve DC’s Grants Management Specialist and Elisa Gleeson from America’s Service Commissions (ASC) will be presenting on the FY22 AmeriCorps State Formula Grant Competition Application process for all applicants.  All participant’s lines will be muted… please ask questions at any time during the presentation by using the </a:t>
            </a:r>
            <a:r>
              <a:rPr lang="en-US" b="0" i="0" dirty="0" err="1">
                <a:solidFill>
                  <a:srgbClr val="212529"/>
                </a:solidFill>
                <a:effectLst/>
                <a:latin typeface="Roboto" panose="020B0604020202020204" charset="0"/>
              </a:rPr>
              <a:t>chatbox</a:t>
            </a:r>
            <a:r>
              <a:rPr lang="en-US" b="0" i="0" dirty="0">
                <a:solidFill>
                  <a:srgbClr val="212529"/>
                </a:solidFill>
                <a:effectLst/>
                <a:latin typeface="Roboto" panose="020B0604020202020204" charset="0"/>
              </a:rPr>
              <a:t>.  Also at the end of the presentation will take a moment to unmute all lines for Q&amp;A’s. </a:t>
            </a:r>
          </a:p>
          <a:p>
            <a:endParaRPr lang="en-US" b="0" i="0" dirty="0">
              <a:solidFill>
                <a:srgbClr val="212529"/>
              </a:solidFill>
              <a:effectLst/>
              <a:latin typeface="Roboto" panose="020B0604020202020204" charset="0"/>
            </a:endParaRPr>
          </a:p>
          <a:p>
            <a:r>
              <a:rPr lang="en-US" b="0" i="0" dirty="0">
                <a:solidFill>
                  <a:srgbClr val="212529"/>
                </a:solidFill>
                <a:effectLst/>
                <a:latin typeface="Roboto" panose="020B0604020202020204" charset="0"/>
              </a:rPr>
              <a:t>Today’s presentation will be recorded and posted on Serve DC’s </a:t>
            </a:r>
            <a:r>
              <a:rPr lang="en-US" b="0" i="0" dirty="0" err="1">
                <a:solidFill>
                  <a:srgbClr val="212529"/>
                </a:solidFill>
                <a:effectLst/>
                <a:latin typeface="Roboto" panose="020B0604020202020204" charset="0"/>
              </a:rPr>
              <a:t>youtube</a:t>
            </a:r>
            <a:r>
              <a:rPr lang="en-US" b="0" i="0" dirty="0">
                <a:solidFill>
                  <a:srgbClr val="212529"/>
                </a:solidFill>
                <a:effectLst/>
                <a:latin typeface="Roboto" panose="020B0604020202020204" charset="0"/>
              </a:rPr>
              <a:t> channel.</a:t>
            </a:r>
            <a:endParaRPr lang="en-US" dirty="0"/>
          </a:p>
        </p:txBody>
      </p:sp>
      <p:sp>
        <p:nvSpPr>
          <p:cNvPr id="4" name="Slide Number Placeholder 3"/>
          <p:cNvSpPr>
            <a:spLocks noGrp="1"/>
          </p:cNvSpPr>
          <p:nvPr>
            <p:ph type="sldNum" sz="quarter" idx="5"/>
          </p:nvPr>
        </p:nvSpPr>
        <p:spPr/>
        <p:txBody>
          <a:bodyPr/>
          <a:lstStyle/>
          <a:p>
            <a:fld id="{BD9C3A12-1E0F-412B-B376-8089A55D946C}" type="slidenum">
              <a:rPr lang="uk-UA" smtClean="0"/>
              <a:t>16</a:t>
            </a:fld>
            <a:endParaRPr lang="uk-UA"/>
          </a:p>
        </p:txBody>
      </p:sp>
    </p:spTree>
    <p:extLst>
      <p:ext uri="{BB962C8B-B14F-4D97-AF65-F5344CB8AC3E}">
        <p14:creationId xmlns:p14="http://schemas.microsoft.com/office/powerpoint/2010/main" val="3012087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261">
              <a:defRPr/>
            </a:pPr>
            <a:r>
              <a:rPr lang="en-US" dirty="0"/>
              <a:t>AmeriCorps members must be U.S. citizens, U.S. nationals, or lawful permanent residents of the United States. </a:t>
            </a:r>
          </a:p>
          <a:p>
            <a:pPr defTabSz="881261">
              <a:defRPr/>
            </a:pPr>
            <a:endParaRPr lang="en-US" dirty="0"/>
          </a:p>
          <a:p>
            <a:pPr defTabSz="881261">
              <a:defRPr/>
            </a:pPr>
            <a:r>
              <a:rPr lang="en-US" dirty="0"/>
              <a:t>They must also be at least 17 years of age at the commencement of their term of service. Some youth corps programs can accept 16 year‐olds who are out‐of‐school youth. </a:t>
            </a:r>
          </a:p>
          <a:p>
            <a:pPr defTabSz="881261">
              <a:defRPr/>
            </a:pPr>
            <a:endParaRPr lang="en-US" dirty="0"/>
          </a:p>
          <a:p>
            <a:pPr defTabSz="881261">
              <a:defRPr/>
            </a:pPr>
            <a:r>
              <a:rPr lang="en-US" dirty="0"/>
              <a:t>Members must be high school graduates, GED recipients, or must be working toward attaining a high school diploma or GED during their term of service. They must agree to obtain either a diploma or GED before using the education award. </a:t>
            </a:r>
          </a:p>
          <a:p>
            <a:pPr defTabSz="881261">
              <a:defRPr/>
            </a:pPr>
            <a:endParaRPr lang="en-US" dirty="0"/>
          </a:p>
          <a:p>
            <a:pPr defTabSz="881261">
              <a:defRPr/>
            </a:pPr>
            <a:r>
              <a:rPr lang="en-US" dirty="0"/>
              <a:t>All members are subject to a criminal history check. Individuals who have been convicted of murder and those who are required to register on a sex offender public registry are not eligible to serve in AmeriCorps. </a:t>
            </a:r>
          </a:p>
          <a:p>
            <a:pPr defTabSz="881261">
              <a:defRPr/>
            </a:pPr>
            <a:endParaRPr lang="en-US" dirty="0"/>
          </a:p>
          <a:p>
            <a:pPr defTabSz="881261">
              <a:defRPr/>
            </a:pPr>
            <a:r>
              <a:rPr lang="en-US" dirty="0"/>
              <a:t>As an AmeriCorps program, you have the ability to add eligibility requirements based on your program design.</a:t>
            </a:r>
          </a:p>
          <a:p>
            <a:endParaRPr lang="en-US" dirty="0"/>
          </a:p>
        </p:txBody>
      </p:sp>
      <p:sp>
        <p:nvSpPr>
          <p:cNvPr id="4" name="Slide Number Placeholder 3"/>
          <p:cNvSpPr>
            <a:spLocks noGrp="1"/>
          </p:cNvSpPr>
          <p:nvPr>
            <p:ph type="sldNum" sz="quarter" idx="5"/>
          </p:nvPr>
        </p:nvSpPr>
        <p:spPr/>
        <p:txBody>
          <a:bodyPr/>
          <a:lstStyle/>
          <a:p>
            <a:fld id="{BD9C3A12-1E0F-412B-B376-8089A55D946C}" type="slidenum">
              <a:rPr lang="uk-UA" smtClean="0"/>
              <a:t>17</a:t>
            </a:fld>
            <a:endParaRPr lang="uk-UA"/>
          </a:p>
        </p:txBody>
      </p:sp>
    </p:spTree>
    <p:extLst>
      <p:ext uri="{BB962C8B-B14F-4D97-AF65-F5344CB8AC3E}">
        <p14:creationId xmlns:p14="http://schemas.microsoft.com/office/powerpoint/2010/main" val="1176432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Members are not “volunteers” or “employees” not staff or workers– they are members– people that you engage in your service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D9C3A12-1E0F-412B-B376-8089A55D946C}" type="slidenum">
              <a:rPr lang="uk-UA" smtClean="0"/>
              <a:t>18</a:t>
            </a:fld>
            <a:endParaRPr lang="uk-UA"/>
          </a:p>
        </p:txBody>
      </p:sp>
    </p:spTree>
    <p:extLst>
      <p:ext uri="{BB962C8B-B14F-4D97-AF65-F5344CB8AC3E}">
        <p14:creationId xmlns:p14="http://schemas.microsoft.com/office/powerpoint/2010/main" val="42311500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9C3A12-1E0F-412B-B376-8089A55D946C}" type="slidenum">
              <a:rPr lang="uk-UA" smtClean="0"/>
              <a:t>19</a:t>
            </a:fld>
            <a:endParaRPr lang="uk-UA"/>
          </a:p>
        </p:txBody>
      </p:sp>
    </p:spTree>
    <p:extLst>
      <p:ext uri="{BB962C8B-B14F-4D97-AF65-F5344CB8AC3E}">
        <p14:creationId xmlns:p14="http://schemas.microsoft.com/office/powerpoint/2010/main" val="42467819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9C3A12-1E0F-412B-B376-8089A55D946C}" type="slidenum">
              <a:rPr lang="uk-UA" smtClean="0"/>
              <a:t>20</a:t>
            </a:fld>
            <a:endParaRPr lang="uk-UA"/>
          </a:p>
        </p:txBody>
      </p:sp>
    </p:spTree>
    <p:extLst>
      <p:ext uri="{BB962C8B-B14F-4D97-AF65-F5344CB8AC3E}">
        <p14:creationId xmlns:p14="http://schemas.microsoft.com/office/powerpoint/2010/main" val="1965563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529"/>
                </a:solidFill>
                <a:effectLst/>
                <a:latin typeface="Roboto" panose="020B0604020202020204" charset="0"/>
              </a:rPr>
              <a:t>Welcome!</a:t>
            </a:r>
          </a:p>
          <a:p>
            <a:r>
              <a:rPr lang="en-US" b="0" i="0" dirty="0">
                <a:solidFill>
                  <a:srgbClr val="212529"/>
                </a:solidFill>
                <a:effectLst/>
                <a:latin typeface="Roboto" panose="020B0604020202020204" charset="0"/>
              </a:rPr>
              <a:t>My name is Traci Rollins-Johnson, the National Service Officer here at Serve DC, My colleagues Erika Wilson Wells, Serve DC’s Grants Management Specialist and Elisa Gleeson from America’s Service Commissions (ASC) will be presenting on the FY22 AmeriCorps State Formula Grant Competition Application process for all applicants.  All participant’s lines will be muted… please ask questions at any time during the presentation by using the </a:t>
            </a:r>
            <a:r>
              <a:rPr lang="en-US" b="0" i="0" dirty="0" err="1">
                <a:solidFill>
                  <a:srgbClr val="212529"/>
                </a:solidFill>
                <a:effectLst/>
                <a:latin typeface="Roboto" panose="020B0604020202020204" charset="0"/>
              </a:rPr>
              <a:t>chatbox</a:t>
            </a:r>
            <a:r>
              <a:rPr lang="en-US" b="0" i="0" dirty="0">
                <a:solidFill>
                  <a:srgbClr val="212529"/>
                </a:solidFill>
                <a:effectLst/>
                <a:latin typeface="Roboto" panose="020B0604020202020204" charset="0"/>
              </a:rPr>
              <a:t>.  Also at the end of the presentation will take a moment to unmute all lines for Q&amp;A’s. </a:t>
            </a:r>
          </a:p>
          <a:p>
            <a:endParaRPr lang="en-US" b="0" i="0" dirty="0">
              <a:solidFill>
                <a:srgbClr val="212529"/>
              </a:solidFill>
              <a:effectLst/>
              <a:latin typeface="Roboto" panose="020B0604020202020204" charset="0"/>
            </a:endParaRPr>
          </a:p>
          <a:p>
            <a:r>
              <a:rPr lang="en-US" b="0" i="0" dirty="0">
                <a:solidFill>
                  <a:srgbClr val="212529"/>
                </a:solidFill>
                <a:effectLst/>
                <a:latin typeface="Roboto" panose="020B0604020202020204" charset="0"/>
              </a:rPr>
              <a:t>Today’s presentation will be recorded and posted on Serve DC’s </a:t>
            </a:r>
            <a:r>
              <a:rPr lang="en-US" b="0" i="0" dirty="0" err="1">
                <a:solidFill>
                  <a:srgbClr val="212529"/>
                </a:solidFill>
                <a:effectLst/>
                <a:latin typeface="Roboto" panose="020B0604020202020204" charset="0"/>
              </a:rPr>
              <a:t>youtube</a:t>
            </a:r>
            <a:r>
              <a:rPr lang="en-US" b="0" i="0" dirty="0">
                <a:solidFill>
                  <a:srgbClr val="212529"/>
                </a:solidFill>
                <a:effectLst/>
                <a:latin typeface="Roboto" panose="020B0604020202020204" charset="0"/>
              </a:rPr>
              <a:t> channel.</a:t>
            </a:r>
            <a:endParaRPr lang="en-US" dirty="0"/>
          </a:p>
        </p:txBody>
      </p:sp>
      <p:sp>
        <p:nvSpPr>
          <p:cNvPr id="4" name="Slide Number Placeholder 3"/>
          <p:cNvSpPr>
            <a:spLocks noGrp="1"/>
          </p:cNvSpPr>
          <p:nvPr>
            <p:ph type="sldNum" sz="quarter" idx="5"/>
          </p:nvPr>
        </p:nvSpPr>
        <p:spPr/>
        <p:txBody>
          <a:bodyPr/>
          <a:lstStyle/>
          <a:p>
            <a:fld id="{BD9C3A12-1E0F-412B-B376-8089A55D946C}" type="slidenum">
              <a:rPr lang="uk-UA" smtClean="0"/>
              <a:t>2</a:t>
            </a:fld>
            <a:endParaRPr lang="uk-UA"/>
          </a:p>
        </p:txBody>
      </p:sp>
    </p:spTree>
    <p:extLst>
      <p:ext uri="{BB962C8B-B14F-4D97-AF65-F5344CB8AC3E}">
        <p14:creationId xmlns:p14="http://schemas.microsoft.com/office/powerpoint/2010/main" val="24326736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212529"/>
              </a:solidFill>
              <a:effectLst/>
              <a:latin typeface="Roboto" panose="020B0604020202020204" charset="0"/>
            </a:endParaRPr>
          </a:p>
        </p:txBody>
      </p:sp>
      <p:sp>
        <p:nvSpPr>
          <p:cNvPr id="4" name="Slide Number Placeholder 3"/>
          <p:cNvSpPr>
            <a:spLocks noGrp="1"/>
          </p:cNvSpPr>
          <p:nvPr>
            <p:ph type="sldNum" sz="quarter" idx="5"/>
          </p:nvPr>
        </p:nvSpPr>
        <p:spPr/>
        <p:txBody>
          <a:bodyPr/>
          <a:lstStyle/>
          <a:p>
            <a:fld id="{BD9C3A12-1E0F-412B-B376-8089A55D946C}" type="slidenum">
              <a:rPr lang="uk-UA" smtClean="0"/>
              <a:t>21</a:t>
            </a:fld>
            <a:endParaRPr lang="uk-UA"/>
          </a:p>
        </p:txBody>
      </p:sp>
    </p:spTree>
    <p:extLst>
      <p:ext uri="{BB962C8B-B14F-4D97-AF65-F5344CB8AC3E}">
        <p14:creationId xmlns:p14="http://schemas.microsoft.com/office/powerpoint/2010/main" val="20605401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9C3A12-1E0F-412B-B376-8089A55D946C}" type="slidenum">
              <a:rPr lang="uk-UA" smtClean="0"/>
              <a:t>22</a:t>
            </a:fld>
            <a:endParaRPr lang="uk-UA"/>
          </a:p>
        </p:txBody>
      </p:sp>
    </p:spTree>
    <p:extLst>
      <p:ext uri="{BB962C8B-B14F-4D97-AF65-F5344CB8AC3E}">
        <p14:creationId xmlns:p14="http://schemas.microsoft.com/office/powerpoint/2010/main" val="16412761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9C3A12-1E0F-412B-B376-8089A55D946C}" type="slidenum">
              <a:rPr lang="uk-UA" smtClean="0"/>
              <a:t>23</a:t>
            </a:fld>
            <a:endParaRPr lang="uk-UA"/>
          </a:p>
        </p:txBody>
      </p:sp>
    </p:spTree>
    <p:extLst>
      <p:ext uri="{BB962C8B-B14F-4D97-AF65-F5344CB8AC3E}">
        <p14:creationId xmlns:p14="http://schemas.microsoft.com/office/powerpoint/2010/main" val="10518934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9C3A12-1E0F-412B-B376-8089A55D946C}" type="slidenum">
              <a:rPr lang="uk-UA" smtClean="0"/>
              <a:t>24</a:t>
            </a:fld>
            <a:endParaRPr lang="uk-UA"/>
          </a:p>
        </p:txBody>
      </p:sp>
    </p:spTree>
    <p:extLst>
      <p:ext uri="{BB962C8B-B14F-4D97-AF65-F5344CB8AC3E}">
        <p14:creationId xmlns:p14="http://schemas.microsoft.com/office/powerpoint/2010/main" val="25967515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9C3A12-1E0F-412B-B376-8089A55D946C}" type="slidenum">
              <a:rPr lang="uk-UA" smtClean="0"/>
              <a:t>25</a:t>
            </a:fld>
            <a:endParaRPr lang="uk-UA"/>
          </a:p>
        </p:txBody>
      </p:sp>
    </p:spTree>
    <p:extLst>
      <p:ext uri="{BB962C8B-B14F-4D97-AF65-F5344CB8AC3E}">
        <p14:creationId xmlns:p14="http://schemas.microsoft.com/office/powerpoint/2010/main" val="30418442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9C3A12-1E0F-412B-B376-8089A55D946C}" type="slidenum">
              <a:rPr lang="uk-UA" smtClean="0"/>
              <a:t>26</a:t>
            </a:fld>
            <a:endParaRPr lang="uk-UA"/>
          </a:p>
        </p:txBody>
      </p:sp>
    </p:spTree>
    <p:extLst>
      <p:ext uri="{BB962C8B-B14F-4D97-AF65-F5344CB8AC3E}">
        <p14:creationId xmlns:p14="http://schemas.microsoft.com/office/powerpoint/2010/main" val="4568596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9C3A12-1E0F-412B-B376-8089A55D946C}" type="slidenum">
              <a:rPr lang="uk-UA" smtClean="0"/>
              <a:t>27</a:t>
            </a:fld>
            <a:endParaRPr lang="uk-UA"/>
          </a:p>
        </p:txBody>
      </p:sp>
    </p:spTree>
    <p:extLst>
      <p:ext uri="{BB962C8B-B14F-4D97-AF65-F5344CB8AC3E}">
        <p14:creationId xmlns:p14="http://schemas.microsoft.com/office/powerpoint/2010/main" val="18122101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9C3A12-1E0F-412B-B376-8089A55D946C}" type="slidenum">
              <a:rPr lang="uk-UA" smtClean="0"/>
              <a:t>28</a:t>
            </a:fld>
            <a:endParaRPr lang="uk-UA"/>
          </a:p>
        </p:txBody>
      </p:sp>
    </p:spTree>
    <p:extLst>
      <p:ext uri="{BB962C8B-B14F-4D97-AF65-F5344CB8AC3E}">
        <p14:creationId xmlns:p14="http://schemas.microsoft.com/office/powerpoint/2010/main" val="20385659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9C3A12-1E0F-412B-B376-8089A55D946C}" type="slidenum">
              <a:rPr lang="uk-UA" smtClean="0"/>
              <a:t>29</a:t>
            </a:fld>
            <a:endParaRPr lang="uk-UA"/>
          </a:p>
        </p:txBody>
      </p:sp>
    </p:spTree>
    <p:extLst>
      <p:ext uri="{BB962C8B-B14F-4D97-AF65-F5344CB8AC3E}">
        <p14:creationId xmlns:p14="http://schemas.microsoft.com/office/powerpoint/2010/main" val="18112898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9C3A12-1E0F-412B-B376-8089A55D946C}" type="slidenum">
              <a:rPr lang="uk-UA" smtClean="0"/>
              <a:t>30</a:t>
            </a:fld>
            <a:endParaRPr lang="uk-UA"/>
          </a:p>
        </p:txBody>
      </p:sp>
    </p:spTree>
    <p:extLst>
      <p:ext uri="{BB962C8B-B14F-4D97-AF65-F5344CB8AC3E}">
        <p14:creationId xmlns:p14="http://schemas.microsoft.com/office/powerpoint/2010/main" val="2333878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today’s  session,  we  will  break  down  the  Application  Components  that  you  will need  to  write  to  in  your  application.  and  how  to  submit  them </a:t>
            </a:r>
          </a:p>
          <a:p>
            <a:endParaRPr lang="en-US" dirty="0"/>
          </a:p>
          <a:p>
            <a:r>
              <a:rPr lang="en-US" dirty="0"/>
              <a:t>If  you  have  any  questions  throughout  the  presentation,  please  type  them  in  the  chat box.  We  will  have  an  opportunity  to  </a:t>
            </a:r>
            <a:r>
              <a:rPr lang="en-US" dirty="0" err="1"/>
              <a:t>adderss</a:t>
            </a:r>
            <a:r>
              <a:rPr lang="en-US" dirty="0"/>
              <a:t>  them  at  the  end  of  the  presentation. </a:t>
            </a:r>
          </a:p>
          <a:p>
            <a:endParaRPr lang="en-US" dirty="0"/>
          </a:p>
          <a:p>
            <a:pPr marL="342900" indent="-342900">
              <a:spcBef>
                <a:spcPts val="300"/>
              </a:spcBef>
              <a:spcAft>
                <a:spcPts val="300"/>
              </a:spcAft>
              <a:buFont typeface="Wingdings" panose="05000000000000000000" pitchFamily="2" charset="2"/>
              <a:buChar char="ü"/>
            </a:pPr>
            <a:r>
              <a:rPr lang="en-US" dirty="0">
                <a:latin typeface="Arial" panose="020B0604020202020204" pitchFamily="34" charset="0"/>
                <a:cs typeface="Arial" panose="020B0604020202020204" pitchFamily="34" charset="0"/>
              </a:rPr>
              <a:t>AmeriCorps:  What Is It?</a:t>
            </a:r>
          </a:p>
          <a:p>
            <a:pPr marL="342900" indent="-342900">
              <a:spcBef>
                <a:spcPts val="300"/>
              </a:spcBef>
              <a:spcAft>
                <a:spcPts val="300"/>
              </a:spcAft>
              <a:buFont typeface="Wingdings" panose="05000000000000000000" pitchFamily="2" charset="2"/>
              <a:buChar char="ü"/>
            </a:pPr>
            <a:r>
              <a:rPr lang="en-US" dirty="0">
                <a:latin typeface="Arial" panose="020B0604020202020204" pitchFamily="34" charset="0"/>
                <a:cs typeface="Arial" panose="020B0604020202020204" pitchFamily="34" charset="0"/>
              </a:rPr>
              <a:t>Who is Serve DC?</a:t>
            </a:r>
          </a:p>
          <a:p>
            <a:pPr marL="342900" indent="-342900">
              <a:spcBef>
                <a:spcPts val="300"/>
              </a:spcBef>
              <a:spcAft>
                <a:spcPts val="300"/>
              </a:spcAft>
              <a:buFont typeface="Wingdings" panose="05000000000000000000" pitchFamily="2" charset="2"/>
              <a:buChar char="ü"/>
            </a:pPr>
            <a:r>
              <a:rPr lang="en-US" dirty="0">
                <a:latin typeface="Arial" panose="020B0604020202020204" pitchFamily="34" charset="0"/>
                <a:cs typeface="Arial" panose="020B0604020202020204" pitchFamily="34" charset="0"/>
              </a:rPr>
              <a:t>What AmeriCorps Programs Do</a:t>
            </a:r>
          </a:p>
          <a:p>
            <a:pPr marL="342900" indent="-342900">
              <a:spcBef>
                <a:spcPts val="300"/>
              </a:spcBef>
              <a:spcAft>
                <a:spcPts val="300"/>
              </a:spcAft>
              <a:buFont typeface="Wingdings" panose="05000000000000000000" pitchFamily="2" charset="2"/>
              <a:buChar char="ü"/>
            </a:pPr>
            <a:r>
              <a:rPr lang="en-US" dirty="0">
                <a:latin typeface="Arial" panose="020B0604020202020204" pitchFamily="34" charset="0"/>
                <a:cs typeface="Arial" panose="020B0604020202020204" pitchFamily="34" charset="0"/>
              </a:rPr>
              <a:t>Who Are AmeriCorps Members?</a:t>
            </a:r>
          </a:p>
          <a:p>
            <a:pPr marL="342900" indent="-342900">
              <a:spcBef>
                <a:spcPts val="300"/>
              </a:spcBef>
              <a:spcAft>
                <a:spcPts val="300"/>
              </a:spcAft>
              <a:buFont typeface="Wingdings" panose="05000000000000000000" pitchFamily="2" charset="2"/>
              <a:buChar char="ü"/>
            </a:pPr>
            <a:r>
              <a:rPr lang="en-US" dirty="0">
                <a:latin typeface="Arial" panose="020B0604020202020204" pitchFamily="34" charset="0"/>
                <a:cs typeface="Arial" panose="020B0604020202020204" pitchFamily="34" charset="0"/>
              </a:rPr>
              <a:t>Member Terminology</a:t>
            </a:r>
          </a:p>
          <a:p>
            <a:pPr marL="342900" indent="-342900">
              <a:spcBef>
                <a:spcPts val="300"/>
              </a:spcBef>
              <a:spcAft>
                <a:spcPts val="300"/>
              </a:spcAft>
              <a:buFont typeface="Wingdings" panose="05000000000000000000" pitchFamily="2" charset="2"/>
              <a:buChar char="ü"/>
            </a:pPr>
            <a:r>
              <a:rPr lang="en-US" dirty="0">
                <a:latin typeface="Arial" panose="020B0604020202020204" pitchFamily="34" charset="0"/>
                <a:cs typeface="Arial" panose="020B0604020202020204" pitchFamily="34" charset="0"/>
              </a:rPr>
              <a:t>Application and Review Process</a:t>
            </a:r>
          </a:p>
          <a:p>
            <a:pPr marL="342900" indent="-342900">
              <a:spcBef>
                <a:spcPts val="300"/>
              </a:spcBef>
              <a:spcAft>
                <a:spcPts val="300"/>
              </a:spcAft>
              <a:buFont typeface="Wingdings" panose="05000000000000000000" pitchFamily="2" charset="2"/>
              <a:buChar char="ü"/>
            </a:pPr>
            <a:r>
              <a:rPr lang="en-US" dirty="0">
                <a:latin typeface="Arial" panose="020B0604020202020204" pitchFamily="34" charset="0"/>
                <a:cs typeface="Arial" panose="020B0604020202020204" pitchFamily="34" charset="0"/>
              </a:rPr>
              <a:t>Application Expectations and Scoring</a:t>
            </a:r>
          </a:p>
          <a:p>
            <a:pPr marL="342900" indent="-342900">
              <a:spcBef>
                <a:spcPts val="300"/>
              </a:spcBef>
              <a:spcAft>
                <a:spcPts val="300"/>
              </a:spcAft>
              <a:buFont typeface="Wingdings" panose="05000000000000000000" pitchFamily="2" charset="2"/>
              <a:buChar char="ü"/>
            </a:pPr>
            <a:r>
              <a:rPr lang="en-US" dirty="0">
                <a:latin typeface="Arial" panose="020B0604020202020204" pitchFamily="34" charset="0"/>
                <a:cs typeface="Arial" panose="020B0604020202020204" pitchFamily="34" charset="0"/>
              </a:rPr>
              <a:t>Best Practices in Demonstrating Evidence</a:t>
            </a:r>
          </a:p>
          <a:p>
            <a:pPr marL="342900" indent="-342900">
              <a:spcBef>
                <a:spcPts val="300"/>
              </a:spcBef>
              <a:spcAft>
                <a:spcPts val="300"/>
              </a:spcAft>
              <a:buFont typeface="Wingdings" panose="05000000000000000000" pitchFamily="2" charset="2"/>
              <a:buChar char="ü"/>
            </a:pPr>
            <a:r>
              <a:rPr lang="en-US" dirty="0">
                <a:latin typeface="Arial" panose="020B0604020202020204" pitchFamily="34" charset="0"/>
                <a:cs typeface="Arial" panose="020B0604020202020204" pitchFamily="34" charset="0"/>
              </a:rPr>
              <a:t>Best Practices in Budget Development</a:t>
            </a:r>
          </a:p>
          <a:p>
            <a:pPr marL="342900" indent="-342900">
              <a:spcBef>
                <a:spcPts val="300"/>
              </a:spcBef>
              <a:spcAft>
                <a:spcPts val="300"/>
              </a:spcAft>
              <a:buFont typeface="Wingdings" panose="05000000000000000000" pitchFamily="2" charset="2"/>
              <a:buChar char="ü"/>
            </a:pPr>
            <a:r>
              <a:rPr lang="en-US" dirty="0">
                <a:latin typeface="Arial" panose="020B0604020202020204" pitchFamily="34" charset="0"/>
                <a:cs typeface="Arial" panose="020B0604020202020204" pitchFamily="34" charset="0"/>
              </a:rPr>
              <a:t>Submitting Your Application in eGrants!</a:t>
            </a:r>
          </a:p>
          <a:p>
            <a:pPr marL="342900" indent="-342900">
              <a:spcBef>
                <a:spcPts val="300"/>
              </a:spcBef>
              <a:spcAft>
                <a:spcPts val="300"/>
              </a:spcAft>
              <a:buFont typeface="Wingdings" panose="05000000000000000000" pitchFamily="2" charset="2"/>
              <a:buChar char="ü"/>
            </a:pPr>
            <a:r>
              <a:rPr lang="en-US" dirty="0">
                <a:latin typeface="Arial" panose="020B0604020202020204" pitchFamily="34" charset="0"/>
                <a:cs typeface="Arial" panose="020B0604020202020204" pitchFamily="34" charset="0"/>
              </a:rPr>
              <a:t>We’re Moving to Zoom Grants!</a:t>
            </a:r>
          </a:p>
          <a:p>
            <a:pPr marL="342900" indent="-342900">
              <a:spcBef>
                <a:spcPts val="300"/>
              </a:spcBef>
              <a:spcAft>
                <a:spcPts val="300"/>
              </a:spcAft>
              <a:buFont typeface="Wingdings" panose="05000000000000000000" pitchFamily="2" charset="2"/>
              <a:buChar char="ü"/>
            </a:pPr>
            <a:r>
              <a:rPr lang="en-US" dirty="0">
                <a:latin typeface="Arial" panose="020B0604020202020204" pitchFamily="34" charset="0"/>
                <a:cs typeface="Arial" panose="020B0604020202020204" pitchFamily="34" charset="0"/>
              </a:rPr>
              <a:t>Prohibited Activities</a:t>
            </a:r>
          </a:p>
          <a:p>
            <a:pPr marL="342900" indent="-342900">
              <a:spcBef>
                <a:spcPts val="300"/>
              </a:spcBef>
              <a:spcAft>
                <a:spcPts val="300"/>
              </a:spcAft>
              <a:buFont typeface="Wingdings" panose="05000000000000000000" pitchFamily="2" charset="2"/>
              <a:buChar char="ü"/>
            </a:pPr>
            <a:r>
              <a:rPr lang="en-US" dirty="0">
                <a:latin typeface="Arial" panose="020B0604020202020204" pitchFamily="34" charset="0"/>
                <a:cs typeface="Arial" panose="020B0604020202020204" pitchFamily="34" charset="0"/>
              </a:rPr>
              <a:t>Process and Deadlines</a:t>
            </a:r>
          </a:p>
          <a:p>
            <a:pPr marL="342900" indent="-342900">
              <a:spcBef>
                <a:spcPts val="300"/>
              </a:spcBef>
              <a:spcAft>
                <a:spcPts val="300"/>
              </a:spcAft>
              <a:buFont typeface="Wingdings" panose="05000000000000000000" pitchFamily="2" charset="2"/>
              <a:buChar char="ü"/>
            </a:pPr>
            <a:r>
              <a:rPr lang="en-US" dirty="0">
                <a:latin typeface="Arial" panose="020B0604020202020204" pitchFamily="34" charset="0"/>
                <a:cs typeface="Arial" panose="020B0604020202020204" pitchFamily="34" charset="0"/>
              </a:rPr>
              <a:t>Resources</a:t>
            </a:r>
          </a:p>
          <a:p>
            <a:endParaRPr lang="en-US" dirty="0"/>
          </a:p>
        </p:txBody>
      </p:sp>
      <p:sp>
        <p:nvSpPr>
          <p:cNvPr id="4" name="Slide Number Placeholder 3"/>
          <p:cNvSpPr>
            <a:spLocks noGrp="1"/>
          </p:cNvSpPr>
          <p:nvPr>
            <p:ph type="sldNum" sz="quarter" idx="5"/>
          </p:nvPr>
        </p:nvSpPr>
        <p:spPr/>
        <p:txBody>
          <a:bodyPr/>
          <a:lstStyle/>
          <a:p>
            <a:fld id="{379A72EE-FB7B-4A7C-BA3C-50C94B05EF4B}" type="slidenum">
              <a:rPr lang="en-US" smtClean="0"/>
              <a:t>3</a:t>
            </a:fld>
            <a:endParaRPr lang="en-US"/>
          </a:p>
        </p:txBody>
      </p:sp>
    </p:spTree>
    <p:extLst>
      <p:ext uri="{BB962C8B-B14F-4D97-AF65-F5344CB8AC3E}">
        <p14:creationId xmlns:p14="http://schemas.microsoft.com/office/powerpoint/2010/main" val="32870541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9C3A12-1E0F-412B-B376-8089A55D946C}" type="slidenum">
              <a:rPr lang="uk-UA" smtClean="0"/>
              <a:t>31</a:t>
            </a:fld>
            <a:endParaRPr lang="uk-UA"/>
          </a:p>
        </p:txBody>
      </p:sp>
    </p:spTree>
    <p:extLst>
      <p:ext uri="{BB962C8B-B14F-4D97-AF65-F5344CB8AC3E}">
        <p14:creationId xmlns:p14="http://schemas.microsoft.com/office/powerpoint/2010/main" val="9887566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9C3A12-1E0F-412B-B376-8089A55D946C}" type="slidenum">
              <a:rPr lang="uk-UA" smtClean="0"/>
              <a:t>32</a:t>
            </a:fld>
            <a:endParaRPr lang="uk-UA"/>
          </a:p>
        </p:txBody>
      </p:sp>
    </p:spTree>
    <p:extLst>
      <p:ext uri="{BB962C8B-B14F-4D97-AF65-F5344CB8AC3E}">
        <p14:creationId xmlns:p14="http://schemas.microsoft.com/office/powerpoint/2010/main" val="3960201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9C3A12-1E0F-412B-B376-8089A55D946C}" type="slidenum">
              <a:rPr lang="uk-UA" smtClean="0"/>
              <a:t>5</a:t>
            </a:fld>
            <a:endParaRPr lang="uk-UA"/>
          </a:p>
        </p:txBody>
      </p:sp>
    </p:spTree>
    <p:extLst>
      <p:ext uri="{BB962C8B-B14F-4D97-AF65-F5344CB8AC3E}">
        <p14:creationId xmlns:p14="http://schemas.microsoft.com/office/powerpoint/2010/main" val="420615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Members can provide a variety of direct service or capacity building activities such as tutor and mentor youth, help communities respond to disasters, clean up streams and parks, or build affordable housing.</a:t>
            </a:r>
          </a:p>
          <a:p>
            <a:endParaRPr lang="en-US" dirty="0"/>
          </a:p>
        </p:txBody>
      </p:sp>
      <p:sp>
        <p:nvSpPr>
          <p:cNvPr id="4" name="Slide Number Placeholder 3"/>
          <p:cNvSpPr>
            <a:spLocks noGrp="1"/>
          </p:cNvSpPr>
          <p:nvPr>
            <p:ph type="sldNum" sz="quarter" idx="5"/>
          </p:nvPr>
        </p:nvSpPr>
        <p:spPr/>
        <p:txBody>
          <a:bodyPr/>
          <a:lstStyle/>
          <a:p>
            <a:fld id="{BD9C3A12-1E0F-412B-B376-8089A55D946C}" type="slidenum">
              <a:rPr lang="uk-UA" smtClean="0"/>
              <a:t>6</a:t>
            </a:fld>
            <a:endParaRPr lang="uk-UA"/>
          </a:p>
        </p:txBody>
      </p:sp>
    </p:spTree>
    <p:extLst>
      <p:ext uri="{BB962C8B-B14F-4D97-AF65-F5344CB8AC3E}">
        <p14:creationId xmlns:p14="http://schemas.microsoft.com/office/powerpoint/2010/main" val="3763248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ea typeface="Calibri" panose="020F0502020204030204" pitchFamily="34" charset="0"/>
                <a:cs typeface="Arial" panose="020B0604020202020204" pitchFamily="34" charset="0"/>
              </a:rPr>
              <a:t>State service commissions are the state partners of the federal agency, AmeriCorps. ServeDC is your yearlong support throughout the cycle of your program</a:t>
            </a:r>
          </a:p>
          <a:p>
            <a:endParaRPr lang="en-US" dirty="0"/>
          </a:p>
        </p:txBody>
      </p:sp>
      <p:sp>
        <p:nvSpPr>
          <p:cNvPr id="4" name="Slide Number Placeholder 3"/>
          <p:cNvSpPr>
            <a:spLocks noGrp="1"/>
          </p:cNvSpPr>
          <p:nvPr>
            <p:ph type="sldNum" sz="quarter" idx="5"/>
          </p:nvPr>
        </p:nvSpPr>
        <p:spPr/>
        <p:txBody>
          <a:bodyPr/>
          <a:lstStyle/>
          <a:p>
            <a:fld id="{BD9C3A12-1E0F-412B-B376-8089A55D946C}" type="slidenum">
              <a:rPr lang="uk-UA" smtClean="0"/>
              <a:t>7</a:t>
            </a:fld>
            <a:endParaRPr lang="uk-UA"/>
          </a:p>
        </p:txBody>
      </p:sp>
    </p:spTree>
    <p:extLst>
      <p:ext uri="{BB962C8B-B14F-4D97-AF65-F5344CB8AC3E}">
        <p14:creationId xmlns:p14="http://schemas.microsoft.com/office/powerpoint/2010/main" val="4049390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9C3A12-1E0F-412B-B376-8089A55D946C}" type="slidenum">
              <a:rPr lang="uk-UA" smtClean="0"/>
              <a:t>8</a:t>
            </a:fld>
            <a:endParaRPr lang="uk-UA"/>
          </a:p>
        </p:txBody>
      </p:sp>
    </p:spTree>
    <p:extLst>
      <p:ext uri="{BB962C8B-B14F-4D97-AF65-F5344CB8AC3E}">
        <p14:creationId xmlns:p14="http://schemas.microsoft.com/office/powerpoint/2010/main" val="4291150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9C3A12-1E0F-412B-B376-8089A55D946C}" type="slidenum">
              <a:rPr lang="uk-UA" smtClean="0"/>
              <a:t>9</a:t>
            </a:fld>
            <a:endParaRPr lang="uk-UA"/>
          </a:p>
        </p:txBody>
      </p:sp>
    </p:spTree>
    <p:extLst>
      <p:ext uri="{BB962C8B-B14F-4D97-AF65-F5344CB8AC3E}">
        <p14:creationId xmlns:p14="http://schemas.microsoft.com/office/powerpoint/2010/main" val="4291150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9C3A12-1E0F-412B-B376-8089A55D946C}" type="slidenum">
              <a:rPr lang="uk-UA" smtClean="0"/>
              <a:t>10</a:t>
            </a:fld>
            <a:endParaRPr lang="uk-UA"/>
          </a:p>
        </p:txBody>
      </p:sp>
    </p:spTree>
    <p:extLst>
      <p:ext uri="{BB962C8B-B14F-4D97-AF65-F5344CB8AC3E}">
        <p14:creationId xmlns:p14="http://schemas.microsoft.com/office/powerpoint/2010/main" val="1605491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FF7F039-50BD-4838-8460-9DCBDBEA0BD1}"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94D68E-B526-4B0B-A67F-D4BA68C13C7D}" type="slidenum">
              <a:rPr lang="en-US" smtClean="0"/>
              <a:t>‹#›</a:t>
            </a:fld>
            <a:endParaRPr lang="en-US"/>
          </a:p>
        </p:txBody>
      </p:sp>
    </p:spTree>
    <p:extLst>
      <p:ext uri="{BB962C8B-B14F-4D97-AF65-F5344CB8AC3E}">
        <p14:creationId xmlns:p14="http://schemas.microsoft.com/office/powerpoint/2010/main" val="2761972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F7F039-50BD-4838-8460-9DCBDBEA0BD1}"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94D68E-B526-4B0B-A67F-D4BA68C13C7D}" type="slidenum">
              <a:rPr lang="en-US" smtClean="0"/>
              <a:t>‹#›</a:t>
            </a:fld>
            <a:endParaRPr lang="en-US"/>
          </a:p>
        </p:txBody>
      </p:sp>
    </p:spTree>
    <p:extLst>
      <p:ext uri="{BB962C8B-B14F-4D97-AF65-F5344CB8AC3E}">
        <p14:creationId xmlns:p14="http://schemas.microsoft.com/office/powerpoint/2010/main" val="1258458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F7F039-50BD-4838-8460-9DCBDBEA0BD1}"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94D68E-B526-4B0B-A67F-D4BA68C13C7D}" type="slidenum">
              <a:rPr lang="en-US" smtClean="0"/>
              <a:t>‹#›</a:t>
            </a:fld>
            <a:endParaRPr lang="en-US"/>
          </a:p>
        </p:txBody>
      </p:sp>
    </p:spTree>
    <p:extLst>
      <p:ext uri="{BB962C8B-B14F-4D97-AF65-F5344CB8AC3E}">
        <p14:creationId xmlns:p14="http://schemas.microsoft.com/office/powerpoint/2010/main" val="2145664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4421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3501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75262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94804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MORPH-04">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ADB39397-71E6-4819-B00B-7887732586A7}"/>
              </a:ext>
            </a:extLst>
          </p:cNvPr>
          <p:cNvSpPr>
            <a:spLocks noGrp="1"/>
          </p:cNvSpPr>
          <p:nvPr>
            <p:ph type="pic" sz="quarter" idx="15"/>
          </p:nvPr>
        </p:nvSpPr>
        <p:spPr>
          <a:xfrm>
            <a:off x="1371600" y="624840"/>
            <a:ext cx="3657600" cy="5608320"/>
          </a:xfrm>
          <a:prstGeom prst="rect">
            <a:avLst/>
          </a:prstGeom>
          <a:solidFill>
            <a:schemeClr val="tx1">
              <a:lumMod val="50000"/>
              <a:lumOff val="50000"/>
            </a:schemeClr>
          </a:solidFill>
        </p:spPr>
        <p:txBody>
          <a:bodyPr/>
          <a:lstStyle>
            <a:lvl1pPr>
              <a:defRPr sz="1400"/>
            </a:lvl1pPr>
          </a:lstStyle>
          <a:p>
            <a:endParaRPr lang="en-US"/>
          </a:p>
        </p:txBody>
      </p:sp>
      <p:sp>
        <p:nvSpPr>
          <p:cNvPr id="4" name="Picture Placeholder 8">
            <a:extLst>
              <a:ext uri="{FF2B5EF4-FFF2-40B4-BE49-F238E27FC236}">
                <a16:creationId xmlns:a16="http://schemas.microsoft.com/office/drawing/2014/main" id="{D7153C9C-074D-4F7D-9E11-E563128DAFA9}"/>
              </a:ext>
            </a:extLst>
          </p:cNvPr>
          <p:cNvSpPr>
            <a:spLocks noGrp="1"/>
          </p:cNvSpPr>
          <p:nvPr>
            <p:ph type="pic" sz="quarter" idx="16"/>
          </p:nvPr>
        </p:nvSpPr>
        <p:spPr>
          <a:xfrm>
            <a:off x="1371600" y="-6223000"/>
            <a:ext cx="3657600" cy="5608320"/>
          </a:xfrm>
          <a:prstGeom prst="rect">
            <a:avLst/>
          </a:prstGeom>
          <a:solidFill>
            <a:schemeClr val="tx1">
              <a:lumMod val="50000"/>
              <a:lumOff val="50000"/>
            </a:schemeClr>
          </a:solidFill>
        </p:spPr>
        <p:txBody>
          <a:bodyPr/>
          <a:lstStyle>
            <a:lvl1pPr>
              <a:defRPr sz="1400"/>
            </a:lvl1pPr>
          </a:lstStyle>
          <a:p>
            <a:endParaRPr lang="en-US"/>
          </a:p>
        </p:txBody>
      </p:sp>
      <p:sp>
        <p:nvSpPr>
          <p:cNvPr id="5" name="Picture Placeholder 8">
            <a:extLst>
              <a:ext uri="{FF2B5EF4-FFF2-40B4-BE49-F238E27FC236}">
                <a16:creationId xmlns:a16="http://schemas.microsoft.com/office/drawing/2014/main" id="{DCF88D56-7492-4D9E-ACF4-9D284577F038}"/>
              </a:ext>
            </a:extLst>
          </p:cNvPr>
          <p:cNvSpPr>
            <a:spLocks noGrp="1"/>
          </p:cNvSpPr>
          <p:nvPr>
            <p:ph type="pic" sz="quarter" idx="17"/>
          </p:nvPr>
        </p:nvSpPr>
        <p:spPr>
          <a:xfrm>
            <a:off x="1371600" y="7472680"/>
            <a:ext cx="3657600" cy="5608320"/>
          </a:xfrm>
          <a:prstGeom prst="rect">
            <a:avLst/>
          </a:prstGeom>
          <a:solidFill>
            <a:schemeClr val="tx1">
              <a:lumMod val="50000"/>
              <a:lumOff val="50000"/>
            </a:schemeClr>
          </a:solidFill>
        </p:spPr>
        <p:txBody>
          <a:bodyPr/>
          <a:lstStyle>
            <a:lvl1pPr>
              <a:defRPr sz="1400"/>
            </a:lvl1pPr>
          </a:lstStyle>
          <a:p>
            <a:endParaRPr lang="en-US"/>
          </a:p>
        </p:txBody>
      </p:sp>
    </p:spTree>
    <p:extLst>
      <p:ext uri="{BB962C8B-B14F-4D97-AF65-F5344CB8AC3E}">
        <p14:creationId xmlns:p14="http://schemas.microsoft.com/office/powerpoint/2010/main" val="3886950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_Пользовательский макет">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4486275" y="-1"/>
            <a:ext cx="1552576" cy="349196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dirty="0"/>
          </a:p>
        </p:txBody>
      </p:sp>
      <p:sp>
        <p:nvSpPr>
          <p:cNvPr id="10" name="Picture Placeholder 2"/>
          <p:cNvSpPr>
            <a:spLocks noGrp="1"/>
          </p:cNvSpPr>
          <p:nvPr>
            <p:ph type="pic" sz="quarter" idx="11"/>
          </p:nvPr>
        </p:nvSpPr>
        <p:spPr>
          <a:xfrm>
            <a:off x="6038851" y="-1"/>
            <a:ext cx="1552576" cy="68580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dirty="0"/>
          </a:p>
        </p:txBody>
      </p:sp>
      <p:sp>
        <p:nvSpPr>
          <p:cNvPr id="11" name="Picture Placeholder 2"/>
          <p:cNvSpPr>
            <a:spLocks noGrp="1"/>
          </p:cNvSpPr>
          <p:nvPr>
            <p:ph type="pic" sz="quarter" idx="12"/>
          </p:nvPr>
        </p:nvSpPr>
        <p:spPr>
          <a:xfrm>
            <a:off x="7591424" y="-1"/>
            <a:ext cx="1552576" cy="5282386"/>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dirty="0"/>
          </a:p>
        </p:txBody>
      </p:sp>
    </p:spTree>
    <p:extLst>
      <p:ext uri="{BB962C8B-B14F-4D97-AF65-F5344CB8AC3E}">
        <p14:creationId xmlns:p14="http://schemas.microsoft.com/office/powerpoint/2010/main" val="105656639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40000">
                                      <p:stCondLst>
                                        <p:cond delay="900"/>
                                      </p:stCondLst>
                                      <p:childTnLst>
                                        <p:set>
                                          <p:cBhvr>
                                            <p:cTn id="6" dur="1" fill="hold">
                                              <p:stCondLst>
                                                <p:cond delay="0"/>
                                              </p:stCondLst>
                                            </p:cTn>
                                            <p:tgtEl>
                                              <p:spTgt spid="9"/>
                                            </p:tgtEl>
                                            <p:attrNameLst>
                                              <p:attrName>style.visibility</p:attrName>
                                            </p:attrNameLst>
                                          </p:cBhvr>
                                          <p:to>
                                            <p:strVal val="visible"/>
                                          </p:to>
                                        </p:set>
                                        <p:anim calcmode="lin" valueType="num" p14:bounceEnd="40000">
                                          <p:cBhvr additive="base">
                                            <p:cTn id="7" dur="900" fill="hold"/>
                                            <p:tgtEl>
                                              <p:spTgt spid="9"/>
                                            </p:tgtEl>
                                            <p:attrNameLst>
                                              <p:attrName>ppt_x</p:attrName>
                                            </p:attrNameLst>
                                          </p:cBhvr>
                                          <p:tavLst>
                                            <p:tav tm="0">
                                              <p:val>
                                                <p:strVal val="#ppt_x"/>
                                              </p:val>
                                            </p:tav>
                                            <p:tav tm="100000">
                                              <p:val>
                                                <p:strVal val="#ppt_x"/>
                                              </p:val>
                                            </p:tav>
                                          </p:tavLst>
                                        </p:anim>
                                        <p:anim calcmode="lin" valueType="num" p14:bounceEnd="40000">
                                          <p:cBhvr additive="base">
                                            <p:cTn id="8" dur="9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40000">
                                      <p:stCondLst>
                                        <p:cond delay="1200"/>
                                      </p:stCondLst>
                                      <p:childTnLst>
                                        <p:set>
                                          <p:cBhvr>
                                            <p:cTn id="10" dur="1" fill="hold">
                                              <p:stCondLst>
                                                <p:cond delay="0"/>
                                              </p:stCondLst>
                                            </p:cTn>
                                            <p:tgtEl>
                                              <p:spTgt spid="10"/>
                                            </p:tgtEl>
                                            <p:attrNameLst>
                                              <p:attrName>style.visibility</p:attrName>
                                            </p:attrNameLst>
                                          </p:cBhvr>
                                          <p:to>
                                            <p:strVal val="visible"/>
                                          </p:to>
                                        </p:set>
                                        <p:anim calcmode="lin" valueType="num" p14:bounceEnd="40000">
                                          <p:cBhvr additive="base">
                                            <p:cTn id="11" dur="900" fill="hold"/>
                                            <p:tgtEl>
                                              <p:spTgt spid="10"/>
                                            </p:tgtEl>
                                            <p:attrNameLst>
                                              <p:attrName>ppt_x</p:attrName>
                                            </p:attrNameLst>
                                          </p:cBhvr>
                                          <p:tavLst>
                                            <p:tav tm="0">
                                              <p:val>
                                                <p:strVal val="#ppt_x"/>
                                              </p:val>
                                            </p:tav>
                                            <p:tav tm="100000">
                                              <p:val>
                                                <p:strVal val="#ppt_x"/>
                                              </p:val>
                                            </p:tav>
                                          </p:tavLst>
                                        </p:anim>
                                        <p:anim calcmode="lin" valueType="num" p14:bounceEnd="40000">
                                          <p:cBhvr additive="base">
                                            <p:cTn id="12" dur="9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40000">
                                      <p:stCondLst>
                                        <p:cond delay="1500"/>
                                      </p:stCondLst>
                                      <p:childTnLst>
                                        <p:set>
                                          <p:cBhvr>
                                            <p:cTn id="14" dur="1" fill="hold">
                                              <p:stCondLst>
                                                <p:cond delay="0"/>
                                              </p:stCondLst>
                                            </p:cTn>
                                            <p:tgtEl>
                                              <p:spTgt spid="11"/>
                                            </p:tgtEl>
                                            <p:attrNameLst>
                                              <p:attrName>style.visibility</p:attrName>
                                            </p:attrNameLst>
                                          </p:cBhvr>
                                          <p:to>
                                            <p:strVal val="visible"/>
                                          </p:to>
                                        </p:set>
                                        <p:anim calcmode="lin" valueType="num" p14:bounceEnd="40000">
                                          <p:cBhvr additive="base">
                                            <p:cTn id="15" dur="900" fill="hold"/>
                                            <p:tgtEl>
                                              <p:spTgt spid="11"/>
                                            </p:tgtEl>
                                            <p:attrNameLst>
                                              <p:attrName>ppt_x</p:attrName>
                                            </p:attrNameLst>
                                          </p:cBhvr>
                                          <p:tavLst>
                                            <p:tav tm="0">
                                              <p:val>
                                                <p:strVal val="#ppt_x"/>
                                              </p:val>
                                            </p:tav>
                                            <p:tav tm="100000">
                                              <p:val>
                                                <p:strVal val="#ppt_x"/>
                                              </p:val>
                                            </p:tav>
                                          </p:tavLst>
                                        </p:anim>
                                        <p:anim calcmode="lin" valueType="num" p14:bounceEnd="40000">
                                          <p:cBhvr additive="base">
                                            <p:cTn id="16" dur="9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9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900" fill="hold"/>
                                            <p:tgtEl>
                                              <p:spTgt spid="9"/>
                                            </p:tgtEl>
                                            <p:attrNameLst>
                                              <p:attrName>ppt_x</p:attrName>
                                            </p:attrNameLst>
                                          </p:cBhvr>
                                          <p:tavLst>
                                            <p:tav tm="0">
                                              <p:val>
                                                <p:strVal val="#ppt_x"/>
                                              </p:val>
                                            </p:tav>
                                            <p:tav tm="100000">
                                              <p:val>
                                                <p:strVal val="#ppt_x"/>
                                              </p:val>
                                            </p:tav>
                                          </p:tavLst>
                                        </p:anim>
                                        <p:anim calcmode="lin" valueType="num">
                                          <p:cBhvr additive="base">
                                            <p:cTn id="8" dur="9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12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900" fill="hold"/>
                                            <p:tgtEl>
                                              <p:spTgt spid="10"/>
                                            </p:tgtEl>
                                            <p:attrNameLst>
                                              <p:attrName>ppt_x</p:attrName>
                                            </p:attrNameLst>
                                          </p:cBhvr>
                                          <p:tavLst>
                                            <p:tav tm="0">
                                              <p:val>
                                                <p:strVal val="#ppt_x"/>
                                              </p:val>
                                            </p:tav>
                                            <p:tav tm="100000">
                                              <p:val>
                                                <p:strVal val="#ppt_x"/>
                                              </p:val>
                                            </p:tav>
                                          </p:tavLst>
                                        </p:anim>
                                        <p:anim calcmode="lin" valueType="num">
                                          <p:cBhvr additive="base">
                                            <p:cTn id="12" dur="9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15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900" fill="hold"/>
                                            <p:tgtEl>
                                              <p:spTgt spid="11"/>
                                            </p:tgtEl>
                                            <p:attrNameLst>
                                              <p:attrName>ppt_x</p:attrName>
                                            </p:attrNameLst>
                                          </p:cBhvr>
                                          <p:tavLst>
                                            <p:tav tm="0">
                                              <p:val>
                                                <p:strVal val="#ppt_x"/>
                                              </p:val>
                                            </p:tav>
                                            <p:tav tm="100000">
                                              <p:val>
                                                <p:strVal val="#ppt_x"/>
                                              </p:val>
                                            </p:tav>
                                          </p:tavLst>
                                        </p:anim>
                                        <p:anim calcmode="lin" valueType="num">
                                          <p:cBhvr additive="base">
                                            <p:cTn id="16" dur="9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6_Пользовательский макет">
    <p:spTree>
      <p:nvGrpSpPr>
        <p:cNvPr id="1" name=""/>
        <p:cNvGrpSpPr/>
        <p:nvPr/>
      </p:nvGrpSpPr>
      <p:grpSpPr>
        <a:xfrm>
          <a:off x="0" y="0"/>
          <a:ext cx="0" cy="0"/>
          <a:chOff x="0" y="0"/>
          <a:chExt cx="0" cy="0"/>
        </a:xfrm>
      </p:grpSpPr>
      <p:sp>
        <p:nvSpPr>
          <p:cNvPr id="3" name="Freeform 6"/>
          <p:cNvSpPr>
            <a:spLocks noGrp="1" noEditPoints="1"/>
          </p:cNvSpPr>
          <p:nvPr>
            <p:ph type="pic" sz="quarter" idx="10"/>
          </p:nvPr>
        </p:nvSpPr>
        <p:spPr bwMode="auto">
          <a:xfrm>
            <a:off x="1" y="0"/>
            <a:ext cx="4768501" cy="6858000"/>
          </a:xfrm>
          <a:custGeom>
            <a:avLst/>
            <a:gdLst>
              <a:gd name="T0" fmla="*/ 3982 w 11992"/>
              <a:gd name="T1" fmla="*/ 0 h 12936"/>
              <a:gd name="T2" fmla="*/ 0 w 11992"/>
              <a:gd name="T3" fmla="*/ 0 h 12936"/>
              <a:gd name="T4" fmla="*/ 0 w 11992"/>
              <a:gd name="T5" fmla="*/ 12936 h 12936"/>
              <a:gd name="T6" fmla="*/ 8619 w 11992"/>
              <a:gd name="T7" fmla="*/ 12936 h 12936"/>
              <a:gd name="T8" fmla="*/ 10730 w 11992"/>
              <a:gd name="T9" fmla="*/ 11715 h 12936"/>
              <a:gd name="T10" fmla="*/ 3982 w 11992"/>
              <a:gd name="T11" fmla="*/ 0 h 12936"/>
              <a:gd name="T12" fmla="*/ 10077 w 11992"/>
              <a:gd name="T13" fmla="*/ 0 h 12936"/>
              <a:gd name="T14" fmla="*/ 8195 w 11992"/>
              <a:gd name="T15" fmla="*/ 0 h 12936"/>
              <a:gd name="T16" fmla="*/ 10580 w 11992"/>
              <a:gd name="T17" fmla="*/ 4139 h 12936"/>
              <a:gd name="T18" fmla="*/ 11992 w 11992"/>
              <a:gd name="T19" fmla="*/ 3323 h 12936"/>
              <a:gd name="T20" fmla="*/ 10077 w 11992"/>
              <a:gd name="T21" fmla="*/ 0 h 12936"/>
              <a:gd name="T22" fmla="*/ 8045 w 11992"/>
              <a:gd name="T23" fmla="*/ 0 h 12936"/>
              <a:gd name="T24" fmla="*/ 6163 w 11992"/>
              <a:gd name="T25" fmla="*/ 0 h 12936"/>
              <a:gd name="T26" fmla="*/ 10048 w 11992"/>
              <a:gd name="T27" fmla="*/ 6744 h 12936"/>
              <a:gd name="T28" fmla="*/ 11460 w 11992"/>
              <a:gd name="T29" fmla="*/ 5927 h 12936"/>
              <a:gd name="T30" fmla="*/ 8045 w 11992"/>
              <a:gd name="T31" fmla="*/ 0 h 12936"/>
              <a:gd name="T32" fmla="*/ 6014 w 11992"/>
              <a:gd name="T33" fmla="*/ 0 h 12936"/>
              <a:gd name="T34" fmla="*/ 4131 w 11992"/>
              <a:gd name="T35" fmla="*/ 0 h 12936"/>
              <a:gd name="T36" fmla="*/ 9498 w 11992"/>
              <a:gd name="T37" fmla="*/ 9317 h 12936"/>
              <a:gd name="T38" fmla="*/ 10911 w 11992"/>
              <a:gd name="T39" fmla="*/ 8499 h 12936"/>
              <a:gd name="T40" fmla="*/ 6014 w 11992"/>
              <a:gd name="T41" fmla="*/ 0 h 12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92" h="12936">
                <a:moveTo>
                  <a:pt x="3982" y="0"/>
                </a:moveTo>
                <a:lnTo>
                  <a:pt x="0" y="0"/>
                </a:lnTo>
                <a:lnTo>
                  <a:pt x="0" y="12936"/>
                </a:lnTo>
                <a:lnTo>
                  <a:pt x="8619" y="12936"/>
                </a:lnTo>
                <a:lnTo>
                  <a:pt x="10730" y="11715"/>
                </a:lnTo>
                <a:lnTo>
                  <a:pt x="3982" y="0"/>
                </a:lnTo>
                <a:close/>
                <a:moveTo>
                  <a:pt x="10077" y="0"/>
                </a:moveTo>
                <a:lnTo>
                  <a:pt x="8195" y="0"/>
                </a:lnTo>
                <a:lnTo>
                  <a:pt x="10580" y="4139"/>
                </a:lnTo>
                <a:lnTo>
                  <a:pt x="11992" y="3323"/>
                </a:lnTo>
                <a:lnTo>
                  <a:pt x="10077" y="0"/>
                </a:lnTo>
                <a:close/>
                <a:moveTo>
                  <a:pt x="8045" y="0"/>
                </a:moveTo>
                <a:lnTo>
                  <a:pt x="6163" y="0"/>
                </a:lnTo>
                <a:lnTo>
                  <a:pt x="10048" y="6744"/>
                </a:lnTo>
                <a:lnTo>
                  <a:pt x="11460" y="5927"/>
                </a:lnTo>
                <a:lnTo>
                  <a:pt x="8045" y="0"/>
                </a:lnTo>
                <a:close/>
                <a:moveTo>
                  <a:pt x="6014" y="0"/>
                </a:moveTo>
                <a:lnTo>
                  <a:pt x="4131" y="0"/>
                </a:lnTo>
                <a:lnTo>
                  <a:pt x="9498" y="9317"/>
                </a:lnTo>
                <a:lnTo>
                  <a:pt x="10911" y="8499"/>
                </a:lnTo>
                <a:lnTo>
                  <a:pt x="6014" y="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394530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9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9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F7F039-50BD-4838-8460-9DCBDBEA0BD1}"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94D68E-B526-4B0B-A67F-D4BA68C13C7D}" type="slidenum">
              <a:rPr lang="en-US" smtClean="0"/>
              <a:t>‹#›</a:t>
            </a:fld>
            <a:endParaRPr lang="en-US"/>
          </a:p>
        </p:txBody>
      </p:sp>
    </p:spTree>
    <p:extLst>
      <p:ext uri="{BB962C8B-B14F-4D97-AF65-F5344CB8AC3E}">
        <p14:creationId xmlns:p14="http://schemas.microsoft.com/office/powerpoint/2010/main" val="975106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F7F039-50BD-4838-8460-9DCBDBEA0BD1}"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94D68E-B526-4B0B-A67F-D4BA68C13C7D}" type="slidenum">
              <a:rPr lang="en-US" smtClean="0"/>
              <a:t>‹#›</a:t>
            </a:fld>
            <a:endParaRPr lang="en-US"/>
          </a:p>
        </p:txBody>
      </p:sp>
    </p:spTree>
    <p:extLst>
      <p:ext uri="{BB962C8B-B14F-4D97-AF65-F5344CB8AC3E}">
        <p14:creationId xmlns:p14="http://schemas.microsoft.com/office/powerpoint/2010/main" val="1887797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FF7F039-50BD-4838-8460-9DCBDBEA0BD1}" type="datetimeFigureOut">
              <a:rPr lang="en-US" smtClean="0"/>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94D68E-B526-4B0B-A67F-D4BA68C13C7D}" type="slidenum">
              <a:rPr lang="en-US" smtClean="0"/>
              <a:t>‹#›</a:t>
            </a:fld>
            <a:endParaRPr lang="en-US"/>
          </a:p>
        </p:txBody>
      </p:sp>
    </p:spTree>
    <p:extLst>
      <p:ext uri="{BB962C8B-B14F-4D97-AF65-F5344CB8AC3E}">
        <p14:creationId xmlns:p14="http://schemas.microsoft.com/office/powerpoint/2010/main" val="18722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FF7F039-50BD-4838-8460-9DCBDBEA0BD1}" type="datetimeFigureOut">
              <a:rPr lang="en-US" smtClean="0"/>
              <a:t>3/3/2023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94D68E-B526-4B0B-A67F-D4BA68C13C7D}" type="slidenum">
              <a:rPr lang="en-US" smtClean="0"/>
              <a:t>‹#›</a:t>
            </a:fld>
            <a:endParaRPr lang="en-US"/>
          </a:p>
        </p:txBody>
      </p:sp>
    </p:spTree>
    <p:extLst>
      <p:ext uri="{BB962C8B-B14F-4D97-AF65-F5344CB8AC3E}">
        <p14:creationId xmlns:p14="http://schemas.microsoft.com/office/powerpoint/2010/main" val="534608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F7F039-50BD-4838-8460-9DCBDBEA0BD1}" type="datetimeFigureOut">
              <a:rPr lang="en-US" smtClean="0"/>
              <a:t>3/3/2023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94D68E-B526-4B0B-A67F-D4BA68C13C7D}" type="slidenum">
              <a:rPr lang="en-US" smtClean="0"/>
              <a:t>‹#›</a:t>
            </a:fld>
            <a:endParaRPr lang="en-US"/>
          </a:p>
        </p:txBody>
      </p:sp>
    </p:spTree>
    <p:extLst>
      <p:ext uri="{BB962C8B-B14F-4D97-AF65-F5344CB8AC3E}">
        <p14:creationId xmlns:p14="http://schemas.microsoft.com/office/powerpoint/2010/main" val="356079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F7F039-50BD-4838-8460-9DCBDBEA0BD1}" type="datetimeFigureOut">
              <a:rPr lang="en-US" smtClean="0"/>
              <a:t>3/3/2023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94D68E-B526-4B0B-A67F-D4BA68C13C7D}" type="slidenum">
              <a:rPr lang="en-US" smtClean="0"/>
              <a:t>‹#›</a:t>
            </a:fld>
            <a:endParaRPr lang="en-US"/>
          </a:p>
        </p:txBody>
      </p:sp>
    </p:spTree>
    <p:extLst>
      <p:ext uri="{BB962C8B-B14F-4D97-AF65-F5344CB8AC3E}">
        <p14:creationId xmlns:p14="http://schemas.microsoft.com/office/powerpoint/2010/main" val="424040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F7F039-50BD-4838-8460-9DCBDBEA0BD1}" type="datetimeFigureOut">
              <a:rPr lang="en-US" smtClean="0"/>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94D68E-B526-4B0B-A67F-D4BA68C13C7D}" type="slidenum">
              <a:rPr lang="en-US" smtClean="0"/>
              <a:t>‹#›</a:t>
            </a:fld>
            <a:endParaRPr lang="en-US"/>
          </a:p>
        </p:txBody>
      </p:sp>
    </p:spTree>
    <p:extLst>
      <p:ext uri="{BB962C8B-B14F-4D97-AF65-F5344CB8AC3E}">
        <p14:creationId xmlns:p14="http://schemas.microsoft.com/office/powerpoint/2010/main" val="4028520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F7F039-50BD-4838-8460-9DCBDBEA0BD1}" type="datetimeFigureOut">
              <a:rPr lang="en-US" smtClean="0"/>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94D68E-B526-4B0B-A67F-D4BA68C13C7D}" type="slidenum">
              <a:rPr lang="en-US" smtClean="0"/>
              <a:t>‹#›</a:t>
            </a:fld>
            <a:endParaRPr lang="en-US"/>
          </a:p>
        </p:txBody>
      </p:sp>
    </p:spTree>
    <p:extLst>
      <p:ext uri="{BB962C8B-B14F-4D97-AF65-F5344CB8AC3E}">
        <p14:creationId xmlns:p14="http://schemas.microsoft.com/office/powerpoint/2010/main" val="2182665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F7F039-50BD-4838-8460-9DCBDBEA0BD1}" type="datetimeFigureOut">
              <a:rPr lang="en-US" smtClean="0"/>
              <a:t>3/3/2023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94D68E-B526-4B0B-A67F-D4BA68C13C7D}" type="slidenum">
              <a:rPr lang="en-US" smtClean="0"/>
              <a:t>‹#›</a:t>
            </a:fld>
            <a:endParaRPr lang="en-US"/>
          </a:p>
        </p:txBody>
      </p:sp>
    </p:spTree>
    <p:extLst>
      <p:ext uri="{BB962C8B-B14F-4D97-AF65-F5344CB8AC3E}">
        <p14:creationId xmlns:p14="http://schemas.microsoft.com/office/powerpoint/2010/main" val="39575365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 id="2147483649" r:id="rId13"/>
    <p:sldLayoutId id="2147483651" r:id="rId14"/>
    <p:sldLayoutId id="2147483650" r:id="rId15"/>
    <p:sldLayoutId id="2147483675" r:id="rId16"/>
    <p:sldLayoutId id="2147483676" r:id="rId17"/>
    <p:sldLayoutId id="2147483678" r:id="rId1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image" Target="../media/image19.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6.xml"/><Relationship Id="rId6" Type="http://schemas.openxmlformats.org/officeDocument/2006/relationships/hyperlink" Target="https://egrants.cns.gov/espan/main/login.jsp"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8" Type="http://schemas.openxmlformats.org/officeDocument/2006/relationships/hyperlink" Target="http://www.nationalservice.gov/build-your-capacity/grants/managing-americorps-grants/americorps-state-and-national-grantee-process" TargetMode="External"/><Relationship Id="rId3" Type="http://schemas.openxmlformats.org/officeDocument/2006/relationships/image" Target="../media/image6.png"/><Relationship Id="rId7" Type="http://schemas.openxmlformats.org/officeDocument/2006/relationships/hyperlink" Target="http://www.nationalservice.gov/resources/financial-managment/terms-conditions-and-certifications-assurances-cncs-grants" TargetMode="External"/><Relationship Id="rId2" Type="http://schemas.openxmlformats.org/officeDocument/2006/relationships/notesSlide" Target="../notesSlides/notesSlide29.xml"/><Relationship Id="rId1" Type="http://schemas.openxmlformats.org/officeDocument/2006/relationships/slideLayout" Target="../slideLayouts/slideLayout16.xml"/><Relationship Id="rId6" Type="http://schemas.openxmlformats.org/officeDocument/2006/relationships/hyperlink" Target="http://www.nationalservice.gov/build-your-capacity/grants/managing-americorps-grants" TargetMode="External"/><Relationship Id="rId5" Type="http://schemas.openxmlformats.org/officeDocument/2006/relationships/image" Target="../media/image8.png"/><Relationship Id="rId10" Type="http://schemas.openxmlformats.org/officeDocument/2006/relationships/hyperlink" Target="http://www.nationalservice.gov/" TargetMode="External"/><Relationship Id="rId4" Type="http://schemas.openxmlformats.org/officeDocument/2006/relationships/image" Target="../media/image7.png"/><Relationship Id="rId9" Type="http://schemas.openxmlformats.org/officeDocument/2006/relationships/hyperlink" Target="http://www.nationalservice.gov/resources/americorp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6.xml"/><Relationship Id="rId6" Type="http://schemas.openxmlformats.org/officeDocument/2006/relationships/image" Target="../media/image20.png"/><Relationship Id="rId5" Type="http://schemas.openxmlformats.org/officeDocument/2006/relationships/image" Target="../media/image8.pn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group of people posing for a photo&#10;&#10;Description automatically generated with medium confidence">
            <a:extLst>
              <a:ext uri="{FF2B5EF4-FFF2-40B4-BE49-F238E27FC236}">
                <a16:creationId xmlns:a16="http://schemas.microsoft.com/office/drawing/2014/main" id="{766C7B00-4C09-410D-A3F6-1AFCE5B8D2D2}"/>
              </a:ext>
            </a:extLst>
          </p:cNvPr>
          <p:cNvPicPr>
            <a:picLocks noChangeAspect="1"/>
          </p:cNvPicPr>
          <p:nvPr/>
        </p:nvPicPr>
        <p:blipFill rotWithShape="1">
          <a:blip r:embed="rId3">
            <a:extLst>
              <a:ext uri="{28A0092B-C50C-407E-A947-70E740481C1C}">
                <a14:useLocalDpi xmlns:a14="http://schemas.microsoft.com/office/drawing/2010/main" val="0"/>
              </a:ext>
            </a:extLst>
          </a:blip>
          <a:srcRect l="9446" r="1539" b="2"/>
          <a:stretch/>
        </p:blipFill>
        <p:spPr>
          <a:xfrm>
            <a:off x="20" y="1282"/>
            <a:ext cx="9143980" cy="6856718"/>
          </a:xfrm>
          <a:prstGeom prst="rect">
            <a:avLst/>
          </a:prstGeom>
        </p:spPr>
      </p:pic>
      <p:sp>
        <p:nvSpPr>
          <p:cNvPr id="4" name="Rectangle 3">
            <a:extLst>
              <a:ext uri="{FF2B5EF4-FFF2-40B4-BE49-F238E27FC236}">
                <a16:creationId xmlns:a16="http://schemas.microsoft.com/office/drawing/2014/main" id="{996CD2C7-2196-4F0A-AB76-482A27BB3276}"/>
              </a:ext>
            </a:extLst>
          </p:cNvPr>
          <p:cNvSpPr/>
          <p:nvPr/>
        </p:nvSpPr>
        <p:spPr>
          <a:xfrm>
            <a:off x="-685800" y="-457200"/>
            <a:ext cx="18288000" cy="10287000"/>
          </a:xfrm>
          <a:prstGeom prst="rect">
            <a:avLst/>
          </a:prstGeom>
          <a:solidFill>
            <a:schemeClr val="bg1">
              <a:alpha val="83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pic>
        <p:nvPicPr>
          <p:cNvPr id="5" name="Picture 4">
            <a:extLst>
              <a:ext uri="{FF2B5EF4-FFF2-40B4-BE49-F238E27FC236}">
                <a16:creationId xmlns:a16="http://schemas.microsoft.com/office/drawing/2014/main" id="{220847A4-361F-4DAA-9542-B4004E581D45}"/>
              </a:ext>
            </a:extLst>
          </p:cNvPr>
          <p:cNvPicPr>
            <a:picLocks noChangeAspect="1"/>
          </p:cNvPicPr>
          <p:nvPr/>
        </p:nvPicPr>
        <p:blipFill>
          <a:blip r:embed="rId4"/>
          <a:stretch>
            <a:fillRect/>
          </a:stretch>
        </p:blipFill>
        <p:spPr>
          <a:xfrm>
            <a:off x="0" y="1371600"/>
            <a:ext cx="9144000" cy="4439322"/>
          </a:xfrm>
          <a:prstGeom prst="rect">
            <a:avLst/>
          </a:prstGeom>
        </p:spPr>
      </p:pic>
      <p:sp>
        <p:nvSpPr>
          <p:cNvPr id="6" name="TextBox 5">
            <a:extLst>
              <a:ext uri="{FF2B5EF4-FFF2-40B4-BE49-F238E27FC236}">
                <a16:creationId xmlns:a16="http://schemas.microsoft.com/office/drawing/2014/main" id="{E3134B9B-8E66-433A-8EE9-5FB578F8984E}"/>
              </a:ext>
            </a:extLst>
          </p:cNvPr>
          <p:cNvSpPr txBox="1"/>
          <p:nvPr/>
        </p:nvSpPr>
        <p:spPr>
          <a:xfrm>
            <a:off x="-685800" y="1371600"/>
            <a:ext cx="10439400" cy="2554545"/>
          </a:xfrm>
          <a:prstGeom prst="rect">
            <a:avLst/>
          </a:prstGeom>
          <a:noFill/>
        </p:spPr>
        <p:txBody>
          <a:bodyPr wrap="square" rtlCol="0">
            <a:spAutoFit/>
          </a:bodyPr>
          <a:lstStyle/>
          <a:p>
            <a:pPr algn="ctr"/>
            <a:r>
              <a:rPr lang="en-US" sz="8000" b="1" dirty="0">
                <a:solidFill>
                  <a:schemeClr val="bg1"/>
                </a:solidFill>
                <a:latin typeface="Montserrat ExtraBold" panose="00000900000000000000" pitchFamily="50" charset="0"/>
                <a:ea typeface="Source Sans Pro" panose="020B0503030403020204" pitchFamily="34" charset="0"/>
              </a:rPr>
              <a:t>WE’LL</a:t>
            </a:r>
          </a:p>
          <a:p>
            <a:pPr algn="ctr"/>
            <a:r>
              <a:rPr lang="en-US" sz="8000" b="1" dirty="0">
                <a:solidFill>
                  <a:schemeClr val="bg1"/>
                </a:solidFill>
                <a:latin typeface="Montserrat ExtraBold" panose="00000900000000000000" pitchFamily="50" charset="0"/>
                <a:ea typeface="Source Sans Pro" panose="020B0503030403020204" pitchFamily="34" charset="0"/>
              </a:rPr>
              <a:t>BEGIN SHORTLY</a:t>
            </a:r>
            <a:endParaRPr lang="uk-UA" sz="8000" b="1" dirty="0">
              <a:solidFill>
                <a:schemeClr val="bg1"/>
              </a:solidFill>
              <a:latin typeface="Montserrat ExtraBold" panose="00000900000000000000" pitchFamily="50" charset="0"/>
              <a:ea typeface="Source Sans Pro" panose="020B0503030403020204" pitchFamily="34" charset="0"/>
            </a:endParaRPr>
          </a:p>
        </p:txBody>
      </p:sp>
      <p:grpSp>
        <p:nvGrpSpPr>
          <p:cNvPr id="8" name="Group 7">
            <a:extLst>
              <a:ext uri="{FF2B5EF4-FFF2-40B4-BE49-F238E27FC236}">
                <a16:creationId xmlns:a16="http://schemas.microsoft.com/office/drawing/2014/main" id="{843F2320-16B8-46B2-80DD-A201761EFEA4}"/>
              </a:ext>
            </a:extLst>
          </p:cNvPr>
          <p:cNvGrpSpPr/>
          <p:nvPr/>
        </p:nvGrpSpPr>
        <p:grpSpPr>
          <a:xfrm>
            <a:off x="609600" y="4953000"/>
            <a:ext cx="7713542" cy="706469"/>
            <a:chOff x="9950101" y="9315355"/>
            <a:chExt cx="7713542" cy="706469"/>
          </a:xfrm>
        </p:grpSpPr>
        <p:pic>
          <p:nvPicPr>
            <p:cNvPr id="9" name="Picture 8">
              <a:extLst>
                <a:ext uri="{FF2B5EF4-FFF2-40B4-BE49-F238E27FC236}">
                  <a16:creationId xmlns:a16="http://schemas.microsoft.com/office/drawing/2014/main" id="{916674B8-42B8-4E8B-8BE2-5FC51142115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9950101" y="9486900"/>
              <a:ext cx="2286000" cy="517192"/>
            </a:xfrm>
            <a:prstGeom prst="rect">
              <a:avLst/>
            </a:prstGeom>
          </p:spPr>
        </p:pic>
        <p:pic>
          <p:nvPicPr>
            <p:cNvPr id="10" name="Picture 9">
              <a:extLst>
                <a:ext uri="{FF2B5EF4-FFF2-40B4-BE49-F238E27FC236}">
                  <a16:creationId xmlns:a16="http://schemas.microsoft.com/office/drawing/2014/main" id="{19311559-80CE-4104-952C-42CF7D184A0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2801599" y="9315355"/>
              <a:ext cx="1569737" cy="684865"/>
            </a:xfrm>
            <a:prstGeom prst="rect">
              <a:avLst/>
            </a:prstGeom>
          </p:spPr>
        </p:pic>
        <p:pic>
          <p:nvPicPr>
            <p:cNvPr id="11" name="Picture 10">
              <a:extLst>
                <a:ext uri="{FF2B5EF4-FFF2-40B4-BE49-F238E27FC236}">
                  <a16:creationId xmlns:a16="http://schemas.microsoft.com/office/drawing/2014/main" id="{08DB9982-F791-4273-B74F-2CC535F466E7}"/>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4935200" y="9490771"/>
              <a:ext cx="2728443" cy="509449"/>
            </a:xfrm>
            <a:prstGeom prst="rect">
              <a:avLst/>
            </a:prstGeom>
          </p:spPr>
        </p:pic>
        <p:cxnSp>
          <p:nvCxnSpPr>
            <p:cNvPr id="12" name="Straight Connector 11">
              <a:extLst>
                <a:ext uri="{FF2B5EF4-FFF2-40B4-BE49-F238E27FC236}">
                  <a16:creationId xmlns:a16="http://schemas.microsoft.com/office/drawing/2014/main" id="{4E101225-F00A-4CC4-AC64-297FF56EB04F}"/>
                </a:ext>
              </a:extLst>
            </p:cNvPr>
            <p:cNvCxnSpPr/>
            <p:nvPr/>
          </p:nvCxnSpPr>
          <p:spPr>
            <a:xfrm>
              <a:off x="12496800" y="9471660"/>
              <a:ext cx="0" cy="548640"/>
            </a:xfrm>
            <a:prstGeom prst="line">
              <a:avLst/>
            </a:prstGeom>
            <a:ln w="6350" cap="sq">
              <a:solidFill>
                <a:schemeClr val="bg1">
                  <a:lumMod val="75000"/>
                </a:schemeClr>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061EB7C-E677-41BE-9C64-BAF95B03901D}"/>
                </a:ext>
              </a:extLst>
            </p:cNvPr>
            <p:cNvCxnSpPr/>
            <p:nvPr/>
          </p:nvCxnSpPr>
          <p:spPr>
            <a:xfrm>
              <a:off x="14630400" y="9473184"/>
              <a:ext cx="0" cy="548640"/>
            </a:xfrm>
            <a:prstGeom prst="line">
              <a:avLst/>
            </a:prstGeom>
            <a:ln w="6350" cap="sq">
              <a:solidFill>
                <a:schemeClr val="bg1">
                  <a:lumMod val="75000"/>
                </a:schemeClr>
              </a:solidFill>
              <a:beve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1326775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73333">
                                      <p:stCondLst>
                                        <p:cond delay="100"/>
                                      </p:stCondLst>
                                      <p:childTnLst>
                                        <p:set>
                                          <p:cBhvr>
                                            <p:cTn id="6" dur="1" fill="hold">
                                              <p:stCondLst>
                                                <p:cond delay="0"/>
                                              </p:stCondLst>
                                            </p:cTn>
                                            <p:tgtEl>
                                              <p:spTgt spid="6"/>
                                            </p:tgtEl>
                                            <p:attrNameLst>
                                              <p:attrName>style.visibility</p:attrName>
                                            </p:attrNameLst>
                                          </p:cBhvr>
                                          <p:to>
                                            <p:strVal val="visible"/>
                                          </p:to>
                                        </p:set>
                                        <p:anim calcmode="lin" valueType="num" p14:bounceEnd="73333">
                                          <p:cBhvr additive="base">
                                            <p:cTn id="7" dur="1500" fill="hold"/>
                                            <p:tgtEl>
                                              <p:spTgt spid="6"/>
                                            </p:tgtEl>
                                            <p:attrNameLst>
                                              <p:attrName>ppt_x</p:attrName>
                                            </p:attrNameLst>
                                          </p:cBhvr>
                                          <p:tavLst>
                                            <p:tav tm="0">
                                              <p:val>
                                                <p:strVal val="#ppt_x"/>
                                              </p:val>
                                            </p:tav>
                                            <p:tav tm="100000">
                                              <p:val>
                                                <p:strVal val="#ppt_x"/>
                                              </p:val>
                                            </p:tav>
                                          </p:tavLst>
                                        </p:anim>
                                        <p:anim calcmode="lin" valueType="num" p14:bounceEnd="73333">
                                          <p:cBhvr additive="base">
                                            <p:cTn id="8" dur="1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73333">
                                      <p:stCondLst>
                                        <p:cond delay="100"/>
                                      </p:stCondLst>
                                      <p:childTnLst>
                                        <p:set>
                                          <p:cBhvr>
                                            <p:cTn id="10" dur="1" fill="hold">
                                              <p:stCondLst>
                                                <p:cond delay="0"/>
                                              </p:stCondLst>
                                            </p:cTn>
                                            <p:tgtEl>
                                              <p:spTgt spid="8"/>
                                            </p:tgtEl>
                                            <p:attrNameLst>
                                              <p:attrName>style.visibility</p:attrName>
                                            </p:attrNameLst>
                                          </p:cBhvr>
                                          <p:to>
                                            <p:strVal val="visible"/>
                                          </p:to>
                                        </p:set>
                                        <p:anim calcmode="lin" valueType="num" p14:bounceEnd="73333">
                                          <p:cBhvr additive="base">
                                            <p:cTn id="11" dur="1500" fill="hold"/>
                                            <p:tgtEl>
                                              <p:spTgt spid="8"/>
                                            </p:tgtEl>
                                            <p:attrNameLst>
                                              <p:attrName>ppt_x</p:attrName>
                                            </p:attrNameLst>
                                          </p:cBhvr>
                                          <p:tavLst>
                                            <p:tav tm="0">
                                              <p:val>
                                                <p:strVal val="#ppt_x"/>
                                              </p:val>
                                            </p:tav>
                                            <p:tav tm="100000">
                                              <p:val>
                                                <p:strVal val="#ppt_x"/>
                                              </p:val>
                                            </p:tav>
                                          </p:tavLst>
                                        </p:anim>
                                        <p:anim calcmode="lin" valueType="num" p14:bounceEnd="73333">
                                          <p:cBhvr additive="base">
                                            <p:cTn id="12" dur="1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1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ppt_x"/>
                                              </p:val>
                                            </p:tav>
                                            <p:tav tm="100000">
                                              <p:val>
                                                <p:strVal val="#ppt_x"/>
                                              </p:val>
                                            </p:tav>
                                          </p:tavLst>
                                        </p:anim>
                                        <p:anim calcmode="lin" valueType="num">
                                          <p:cBhvr additive="base">
                                            <p:cTn id="8" dur="1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1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ppt_x"/>
                                              </p:val>
                                            </p:tav>
                                            <p:tav tm="100000">
                                              <p:val>
                                                <p:strVal val="#ppt_x"/>
                                              </p:val>
                                            </p:tav>
                                          </p:tavLst>
                                        </p:anim>
                                        <p:anim calcmode="lin" valueType="num">
                                          <p:cBhvr additive="base">
                                            <p:cTn id="12" dur="1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04-SHAPE">
            <a:extLst>
              <a:ext uri="{FF2B5EF4-FFF2-40B4-BE49-F238E27FC236}">
                <a16:creationId xmlns:a16="http://schemas.microsoft.com/office/drawing/2014/main" id="{068DE60E-A290-40AB-BF2E-E6C9DA9EE9D1}"/>
              </a:ext>
            </a:extLst>
          </p:cNvPr>
          <p:cNvSpPr/>
          <p:nvPr/>
        </p:nvSpPr>
        <p:spPr>
          <a:xfrm>
            <a:off x="4086225" y="-12880"/>
            <a:ext cx="5057775" cy="6870879"/>
          </a:xfrm>
          <a:prstGeom prst="rect">
            <a:avLst/>
          </a:prstGeom>
          <a:gradFill>
            <a:gsLst>
              <a:gs pos="100000">
                <a:srgbClr val="FF671F"/>
              </a:gs>
              <a:gs pos="0">
                <a:srgbClr val="DA1884"/>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03-SHAPE">
            <a:extLst>
              <a:ext uri="{FF2B5EF4-FFF2-40B4-BE49-F238E27FC236}">
                <a16:creationId xmlns:a16="http://schemas.microsoft.com/office/drawing/2014/main" id="{DBEE010F-8C95-4AE5-A300-8AD53FCC553C}"/>
              </a:ext>
            </a:extLst>
          </p:cNvPr>
          <p:cNvSpPr/>
          <p:nvPr/>
        </p:nvSpPr>
        <p:spPr>
          <a:xfrm>
            <a:off x="4086224" y="228600"/>
            <a:ext cx="4905375" cy="59436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CA632AE7-A546-4FB7-AA55-66DE4A53096B}"/>
              </a:ext>
            </a:extLst>
          </p:cNvPr>
          <p:cNvGrpSpPr/>
          <p:nvPr/>
        </p:nvGrpSpPr>
        <p:grpSpPr>
          <a:xfrm>
            <a:off x="5181600" y="6172200"/>
            <a:ext cx="3856771" cy="353235"/>
            <a:chOff x="9950101" y="9315355"/>
            <a:chExt cx="7713542" cy="706469"/>
          </a:xfrm>
        </p:grpSpPr>
        <p:pic>
          <p:nvPicPr>
            <p:cNvPr id="20" name="Picture 19">
              <a:extLst>
                <a:ext uri="{FF2B5EF4-FFF2-40B4-BE49-F238E27FC236}">
                  <a16:creationId xmlns:a16="http://schemas.microsoft.com/office/drawing/2014/main" id="{D9400DAF-A079-4024-A3AC-88693B78264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950101" y="9486900"/>
              <a:ext cx="2286000" cy="517192"/>
            </a:xfrm>
            <a:prstGeom prst="rect">
              <a:avLst/>
            </a:prstGeom>
          </p:spPr>
        </p:pic>
        <p:pic>
          <p:nvPicPr>
            <p:cNvPr id="21" name="Picture 20">
              <a:extLst>
                <a:ext uri="{FF2B5EF4-FFF2-40B4-BE49-F238E27FC236}">
                  <a16:creationId xmlns:a16="http://schemas.microsoft.com/office/drawing/2014/main" id="{70995266-1D02-4295-B2A6-1F2B21C57E9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2801599" y="9315355"/>
              <a:ext cx="1569737" cy="684865"/>
            </a:xfrm>
            <a:prstGeom prst="rect">
              <a:avLst/>
            </a:prstGeom>
          </p:spPr>
        </p:pic>
        <p:pic>
          <p:nvPicPr>
            <p:cNvPr id="22" name="Picture 21">
              <a:extLst>
                <a:ext uri="{FF2B5EF4-FFF2-40B4-BE49-F238E27FC236}">
                  <a16:creationId xmlns:a16="http://schemas.microsoft.com/office/drawing/2014/main" id="{DE36C03E-9001-4434-9BD2-37DB63182CE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4935200" y="9490771"/>
              <a:ext cx="2728443" cy="509449"/>
            </a:xfrm>
            <a:prstGeom prst="rect">
              <a:avLst/>
            </a:prstGeom>
          </p:spPr>
        </p:pic>
        <p:cxnSp>
          <p:nvCxnSpPr>
            <p:cNvPr id="23" name="Straight Connector 22">
              <a:extLst>
                <a:ext uri="{FF2B5EF4-FFF2-40B4-BE49-F238E27FC236}">
                  <a16:creationId xmlns:a16="http://schemas.microsoft.com/office/drawing/2014/main" id="{B5153840-2DDE-4523-826B-5C5C55689FD3}"/>
                </a:ext>
              </a:extLst>
            </p:cNvPr>
            <p:cNvCxnSpPr/>
            <p:nvPr/>
          </p:nvCxnSpPr>
          <p:spPr>
            <a:xfrm>
              <a:off x="12496800" y="9471660"/>
              <a:ext cx="0" cy="548640"/>
            </a:xfrm>
            <a:prstGeom prst="line">
              <a:avLst/>
            </a:prstGeom>
            <a:ln w="6350" cap="sq">
              <a:solidFill>
                <a:schemeClr val="bg1">
                  <a:lumMod val="75000"/>
                </a:schemeClr>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783E856-C9A5-4165-8EB3-E5FE9F2F1174}"/>
                </a:ext>
              </a:extLst>
            </p:cNvPr>
            <p:cNvCxnSpPr/>
            <p:nvPr/>
          </p:nvCxnSpPr>
          <p:spPr>
            <a:xfrm>
              <a:off x="14630400" y="9473184"/>
              <a:ext cx="0" cy="548640"/>
            </a:xfrm>
            <a:prstGeom prst="line">
              <a:avLst/>
            </a:prstGeom>
            <a:ln w="6350" cap="sq">
              <a:solidFill>
                <a:schemeClr val="bg1">
                  <a:lumMod val="75000"/>
                </a:schemeClr>
              </a:solidFill>
              <a:bevel/>
              <a:headEnd type="none"/>
              <a:tailEnd type="none"/>
            </a:ln>
          </p:spPr>
          <p:style>
            <a:lnRef idx="1">
              <a:schemeClr val="accent1"/>
            </a:lnRef>
            <a:fillRef idx="0">
              <a:schemeClr val="accent1"/>
            </a:fillRef>
            <a:effectRef idx="0">
              <a:schemeClr val="accent1"/>
            </a:effectRef>
            <a:fontRef idx="minor">
              <a:schemeClr val="tx1"/>
            </a:fontRef>
          </p:style>
        </p:cxnSp>
      </p:grpSp>
      <p:sp>
        <p:nvSpPr>
          <p:cNvPr id="11" name="Title 1">
            <a:extLst>
              <a:ext uri="{FF2B5EF4-FFF2-40B4-BE49-F238E27FC236}">
                <a16:creationId xmlns:a16="http://schemas.microsoft.com/office/drawing/2014/main" id="{4B623AB7-0C2B-44AD-A6AF-C14B0E298DB5}"/>
              </a:ext>
            </a:extLst>
          </p:cNvPr>
          <p:cNvSpPr txBox="1">
            <a:spLocks/>
          </p:cNvSpPr>
          <p:nvPr/>
        </p:nvSpPr>
        <p:spPr>
          <a:xfrm>
            <a:off x="457200" y="274638"/>
            <a:ext cx="8229600" cy="1325562"/>
          </a:xfrm>
          <a:prstGeom prst="rect">
            <a:avLst/>
          </a:prstGeom>
          <a:ln>
            <a:solidFill>
              <a:schemeClr val="tx1"/>
            </a:solid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latin typeface="Arial" panose="020B0604020202020204" pitchFamily="34" charset="0"/>
                <a:cs typeface="Arial" panose="020B0604020202020204" pitchFamily="34" charset="0"/>
              </a:rPr>
              <a:t>AmeriCorps Program Eligibility Requirements</a:t>
            </a:r>
          </a:p>
        </p:txBody>
      </p:sp>
      <p:sp>
        <p:nvSpPr>
          <p:cNvPr id="12" name="TextBox 11">
            <a:extLst>
              <a:ext uri="{FF2B5EF4-FFF2-40B4-BE49-F238E27FC236}">
                <a16:creationId xmlns:a16="http://schemas.microsoft.com/office/drawing/2014/main" id="{D7CAD207-B03F-491B-8FAD-0DAB84DD8E9B}"/>
              </a:ext>
            </a:extLst>
          </p:cNvPr>
          <p:cNvSpPr txBox="1"/>
          <p:nvPr/>
        </p:nvSpPr>
        <p:spPr>
          <a:xfrm>
            <a:off x="381000" y="1828800"/>
            <a:ext cx="8305800" cy="3477875"/>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The following non-federal entities are eligible to apply: </a:t>
            </a:r>
          </a:p>
          <a:p>
            <a:endParaRPr lang="en-US" sz="20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Native American Tribes </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Institutions of higher education </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Local governments </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Nonprofit organizations  </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States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Entities must have </a:t>
            </a:r>
            <a:r>
              <a:rPr lang="en-US" sz="2000" b="1" i="1" dirty="0">
                <a:latin typeface="Arial" panose="020B0604020202020204" pitchFamily="34" charset="0"/>
                <a:cs typeface="Arial" panose="020B0604020202020204" pitchFamily="34" charset="0"/>
              </a:rPr>
              <a:t>a valid SAM registration and [DUNS and/or Unique Entity Identifier]</a:t>
            </a:r>
            <a:r>
              <a:rPr lang="en-US" sz="2000" i="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to receive an award. </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528456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04-SHAPE">
            <a:extLst>
              <a:ext uri="{FF2B5EF4-FFF2-40B4-BE49-F238E27FC236}">
                <a16:creationId xmlns:a16="http://schemas.microsoft.com/office/drawing/2014/main" id="{068DE60E-A290-40AB-BF2E-E6C9DA9EE9D1}"/>
              </a:ext>
            </a:extLst>
          </p:cNvPr>
          <p:cNvSpPr/>
          <p:nvPr/>
        </p:nvSpPr>
        <p:spPr>
          <a:xfrm>
            <a:off x="4086225" y="0"/>
            <a:ext cx="5057775" cy="6858000"/>
          </a:xfrm>
          <a:prstGeom prst="rect">
            <a:avLst/>
          </a:prstGeom>
          <a:gradFill>
            <a:gsLst>
              <a:gs pos="100000">
                <a:srgbClr val="FF671F"/>
              </a:gs>
              <a:gs pos="0">
                <a:srgbClr val="DA1884"/>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03-SHAPE">
            <a:extLst>
              <a:ext uri="{FF2B5EF4-FFF2-40B4-BE49-F238E27FC236}">
                <a16:creationId xmlns:a16="http://schemas.microsoft.com/office/drawing/2014/main" id="{DBEE010F-8C95-4AE5-A300-8AD53FCC553C}"/>
              </a:ext>
            </a:extLst>
          </p:cNvPr>
          <p:cNvSpPr/>
          <p:nvPr/>
        </p:nvSpPr>
        <p:spPr>
          <a:xfrm>
            <a:off x="4086224" y="228600"/>
            <a:ext cx="4905375" cy="59436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CA632AE7-A546-4FB7-AA55-66DE4A53096B}"/>
              </a:ext>
            </a:extLst>
          </p:cNvPr>
          <p:cNvGrpSpPr/>
          <p:nvPr/>
        </p:nvGrpSpPr>
        <p:grpSpPr>
          <a:xfrm>
            <a:off x="5181600" y="6172200"/>
            <a:ext cx="3856771" cy="353235"/>
            <a:chOff x="9950101" y="9315355"/>
            <a:chExt cx="7713542" cy="706469"/>
          </a:xfrm>
        </p:grpSpPr>
        <p:pic>
          <p:nvPicPr>
            <p:cNvPr id="20" name="Picture 19">
              <a:extLst>
                <a:ext uri="{FF2B5EF4-FFF2-40B4-BE49-F238E27FC236}">
                  <a16:creationId xmlns:a16="http://schemas.microsoft.com/office/drawing/2014/main" id="{D9400DAF-A079-4024-A3AC-88693B78264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950101" y="9486900"/>
              <a:ext cx="2286000" cy="517192"/>
            </a:xfrm>
            <a:prstGeom prst="rect">
              <a:avLst/>
            </a:prstGeom>
          </p:spPr>
        </p:pic>
        <p:pic>
          <p:nvPicPr>
            <p:cNvPr id="21" name="Picture 20">
              <a:extLst>
                <a:ext uri="{FF2B5EF4-FFF2-40B4-BE49-F238E27FC236}">
                  <a16:creationId xmlns:a16="http://schemas.microsoft.com/office/drawing/2014/main" id="{70995266-1D02-4295-B2A6-1F2B21C57E9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2801599" y="9315355"/>
              <a:ext cx="1569737" cy="684865"/>
            </a:xfrm>
            <a:prstGeom prst="rect">
              <a:avLst/>
            </a:prstGeom>
          </p:spPr>
        </p:pic>
        <p:pic>
          <p:nvPicPr>
            <p:cNvPr id="22" name="Picture 21">
              <a:extLst>
                <a:ext uri="{FF2B5EF4-FFF2-40B4-BE49-F238E27FC236}">
                  <a16:creationId xmlns:a16="http://schemas.microsoft.com/office/drawing/2014/main" id="{DE36C03E-9001-4434-9BD2-37DB63182CE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4935200" y="9490771"/>
              <a:ext cx="2728443" cy="509449"/>
            </a:xfrm>
            <a:prstGeom prst="rect">
              <a:avLst/>
            </a:prstGeom>
          </p:spPr>
        </p:pic>
        <p:cxnSp>
          <p:nvCxnSpPr>
            <p:cNvPr id="23" name="Straight Connector 22">
              <a:extLst>
                <a:ext uri="{FF2B5EF4-FFF2-40B4-BE49-F238E27FC236}">
                  <a16:creationId xmlns:a16="http://schemas.microsoft.com/office/drawing/2014/main" id="{B5153840-2DDE-4523-826B-5C5C55689FD3}"/>
                </a:ext>
              </a:extLst>
            </p:cNvPr>
            <p:cNvCxnSpPr/>
            <p:nvPr/>
          </p:nvCxnSpPr>
          <p:spPr>
            <a:xfrm>
              <a:off x="12496800" y="9471660"/>
              <a:ext cx="0" cy="548640"/>
            </a:xfrm>
            <a:prstGeom prst="line">
              <a:avLst/>
            </a:prstGeom>
            <a:ln w="6350" cap="sq">
              <a:solidFill>
                <a:schemeClr val="bg1">
                  <a:lumMod val="75000"/>
                </a:schemeClr>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783E856-C9A5-4165-8EB3-E5FE9F2F1174}"/>
                </a:ext>
              </a:extLst>
            </p:cNvPr>
            <p:cNvCxnSpPr/>
            <p:nvPr/>
          </p:nvCxnSpPr>
          <p:spPr>
            <a:xfrm>
              <a:off x="14630400" y="9473184"/>
              <a:ext cx="0" cy="548640"/>
            </a:xfrm>
            <a:prstGeom prst="line">
              <a:avLst/>
            </a:prstGeom>
            <a:ln w="6350" cap="sq">
              <a:solidFill>
                <a:schemeClr val="bg1">
                  <a:lumMod val="75000"/>
                </a:schemeClr>
              </a:solidFill>
              <a:bevel/>
              <a:headEnd type="none"/>
              <a:tailEnd type="none"/>
            </a:ln>
          </p:spPr>
          <p:style>
            <a:lnRef idx="1">
              <a:schemeClr val="accent1"/>
            </a:lnRef>
            <a:fillRef idx="0">
              <a:schemeClr val="accent1"/>
            </a:fillRef>
            <a:effectRef idx="0">
              <a:schemeClr val="accent1"/>
            </a:effectRef>
            <a:fontRef idx="minor">
              <a:schemeClr val="tx1"/>
            </a:fontRef>
          </p:style>
        </p:cxnSp>
      </p:grpSp>
      <p:sp>
        <p:nvSpPr>
          <p:cNvPr id="13" name="Title 1">
            <a:extLst>
              <a:ext uri="{FF2B5EF4-FFF2-40B4-BE49-F238E27FC236}">
                <a16:creationId xmlns:a16="http://schemas.microsoft.com/office/drawing/2014/main" id="{F66D462B-C19F-4C64-B0D4-5A2E47B62E18}"/>
              </a:ext>
            </a:extLst>
          </p:cNvPr>
          <p:cNvSpPr txBox="1">
            <a:spLocks/>
          </p:cNvSpPr>
          <p:nvPr/>
        </p:nvSpPr>
        <p:spPr>
          <a:xfrm>
            <a:off x="152400" y="304800"/>
            <a:ext cx="8686800" cy="1295400"/>
          </a:xfrm>
          <a:prstGeom prst="rect">
            <a:avLst/>
          </a:prstGeom>
          <a:noFill/>
          <a:ln>
            <a:solidFill>
              <a:schemeClr val="tx1"/>
            </a:solid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latin typeface="Arial" panose="020B0604020202020204" pitchFamily="34" charset="0"/>
                <a:cs typeface="Arial" panose="020B0604020202020204" pitchFamily="34" charset="0"/>
              </a:rPr>
              <a:t>2023 Serve DC Focus </a:t>
            </a:r>
          </a:p>
          <a:p>
            <a:r>
              <a:rPr lang="en-US" sz="4000" dirty="0">
                <a:latin typeface="Arial" panose="020B0604020202020204" pitchFamily="34" charset="0"/>
                <a:cs typeface="Arial" panose="020B0604020202020204" pitchFamily="34" charset="0"/>
              </a:rPr>
              <a:t>Areas &amp; Priorities </a:t>
            </a:r>
          </a:p>
        </p:txBody>
      </p:sp>
      <p:sp>
        <p:nvSpPr>
          <p:cNvPr id="14" name="TextBox 13">
            <a:extLst>
              <a:ext uri="{FF2B5EF4-FFF2-40B4-BE49-F238E27FC236}">
                <a16:creationId xmlns:a16="http://schemas.microsoft.com/office/drawing/2014/main" id="{F99ED733-C11D-40E4-B9A3-E5664EA3ACFF}"/>
              </a:ext>
            </a:extLst>
          </p:cNvPr>
          <p:cNvSpPr txBox="1"/>
          <p:nvPr/>
        </p:nvSpPr>
        <p:spPr>
          <a:xfrm>
            <a:off x="152400" y="1752600"/>
            <a:ext cx="8610600" cy="4401205"/>
          </a:xfrm>
          <a:prstGeom prst="rect">
            <a:avLst/>
          </a:prstGeom>
          <a:noFill/>
        </p:spPr>
        <p:txBody>
          <a:bodyPr wrap="square">
            <a:spAutoFit/>
          </a:bodyPr>
          <a:lstStyle/>
          <a:p>
            <a:pPr marL="342900" indent="-342900">
              <a:buFont typeface="Arial" panose="020B0604020202020204" pitchFamily="34" charset="0"/>
              <a:buChar char="•"/>
            </a:pPr>
            <a:r>
              <a:rPr lang="en-US" sz="2000" b="1" i="0" u="sng" dirty="0">
                <a:effectLst/>
                <a:latin typeface="Arial" panose="020B0604020202020204" pitchFamily="34" charset="0"/>
              </a:rPr>
              <a:t>Gun Violence Prevention &amp; Public Safety </a:t>
            </a:r>
            <a:r>
              <a:rPr lang="en-US" sz="2000" b="0" i="0" dirty="0">
                <a:effectLst/>
                <a:latin typeface="Arial" panose="020B0604020202020204" pitchFamily="34" charset="0"/>
              </a:rPr>
              <a:t>– Organizations aimed at addressing gun violence and its traumatic impact, while creating activities promoting public safety in communities</a:t>
            </a:r>
          </a:p>
          <a:p>
            <a:endParaRPr lang="en-US" sz="2000" b="0" i="0" dirty="0">
              <a:effectLst/>
              <a:latin typeface="Arial" panose="020B0604020202020204" pitchFamily="34" charset="0"/>
            </a:endParaRPr>
          </a:p>
          <a:p>
            <a:pPr marL="342900" indent="-342900">
              <a:buFont typeface="Arial" panose="020B0604020202020204" pitchFamily="34" charset="0"/>
              <a:buChar char="•"/>
            </a:pPr>
            <a:r>
              <a:rPr lang="en-US" sz="2000" b="1" i="0" u="sng" dirty="0">
                <a:effectLst/>
                <a:latin typeface="Arial" panose="020B0604020202020204" pitchFamily="34" charset="0"/>
              </a:rPr>
              <a:t>Solving Racial Inequity </a:t>
            </a:r>
            <a:r>
              <a:rPr lang="en-US" sz="2000" b="0" i="0" dirty="0">
                <a:effectLst/>
                <a:latin typeface="Arial" panose="020B0604020202020204" pitchFamily="34" charset="0"/>
              </a:rPr>
              <a:t>– Programs that actively engage in removing structural racial inequities, advancing racial equality, and</a:t>
            </a:r>
            <a:br>
              <a:rPr lang="en-US" sz="2000" dirty="0"/>
            </a:br>
            <a:r>
              <a:rPr lang="en-US" sz="2000" b="0" i="0" dirty="0">
                <a:effectLst/>
                <a:latin typeface="Arial" panose="020B0604020202020204" pitchFamily="34" charset="0"/>
              </a:rPr>
              <a:t>increasing opportunity in order to achieve sustainable change in communities.</a:t>
            </a:r>
          </a:p>
          <a:p>
            <a:endParaRPr lang="en-US" sz="2000" b="0" i="0" dirty="0">
              <a:effectLst/>
              <a:latin typeface="Arial" panose="020B0604020202020204" pitchFamily="34" charset="0"/>
            </a:endParaRPr>
          </a:p>
          <a:p>
            <a:pPr marL="342900" indent="-342900">
              <a:buFont typeface="Arial" panose="020B0604020202020204" pitchFamily="34" charset="0"/>
              <a:buChar char="•"/>
            </a:pPr>
            <a:r>
              <a:rPr lang="en-US" sz="2000" b="1" i="0" u="sng" dirty="0">
                <a:effectLst/>
                <a:latin typeface="Arial" panose="020B0604020202020204" pitchFamily="34" charset="0"/>
              </a:rPr>
              <a:t>Economic Opportunity </a:t>
            </a:r>
            <a:r>
              <a:rPr lang="en-US" sz="2000" b="0" i="0" dirty="0">
                <a:effectLst/>
                <a:latin typeface="Arial" panose="020B0604020202020204" pitchFamily="34" charset="0"/>
              </a:rPr>
              <a:t>– A program model that increases economic opportunities for communities by preparing people for the workforce</a:t>
            </a:r>
          </a:p>
          <a:p>
            <a:endParaRPr lang="en-US" sz="2000" b="0" i="0" dirty="0">
              <a:effectLst/>
              <a:latin typeface="Arial" panose="020B0604020202020204" pitchFamily="34" charset="0"/>
            </a:endParaRPr>
          </a:p>
          <a:p>
            <a:pPr marL="342900" indent="-342900">
              <a:buFont typeface="Arial" panose="020B0604020202020204" pitchFamily="34" charset="0"/>
              <a:buChar char="•"/>
            </a:pPr>
            <a:r>
              <a:rPr lang="en-US" sz="2000" b="1" i="0" u="sng" dirty="0">
                <a:effectLst/>
                <a:latin typeface="Arial" panose="020B0604020202020204" pitchFamily="34" charset="0"/>
              </a:rPr>
              <a:t>Affordable Housing </a:t>
            </a:r>
            <a:r>
              <a:rPr lang="en-US" sz="2000" b="0" i="0" dirty="0">
                <a:effectLst/>
                <a:latin typeface="Arial" panose="020B0604020202020204" pitchFamily="34" charset="0"/>
              </a:rPr>
              <a:t>– Programs focused on building and sustaining affordable housing establishments and programs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967513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04-SHAPE">
            <a:extLst>
              <a:ext uri="{FF2B5EF4-FFF2-40B4-BE49-F238E27FC236}">
                <a16:creationId xmlns:a16="http://schemas.microsoft.com/office/drawing/2014/main" id="{068DE60E-A290-40AB-BF2E-E6C9DA9EE9D1}"/>
              </a:ext>
            </a:extLst>
          </p:cNvPr>
          <p:cNvSpPr/>
          <p:nvPr/>
        </p:nvSpPr>
        <p:spPr>
          <a:xfrm>
            <a:off x="4086225" y="-6440"/>
            <a:ext cx="5057775" cy="6864439"/>
          </a:xfrm>
          <a:prstGeom prst="rect">
            <a:avLst/>
          </a:prstGeom>
          <a:gradFill>
            <a:gsLst>
              <a:gs pos="100000">
                <a:srgbClr val="FF671F"/>
              </a:gs>
              <a:gs pos="0">
                <a:srgbClr val="DA1884"/>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03-SHAPE">
            <a:extLst>
              <a:ext uri="{FF2B5EF4-FFF2-40B4-BE49-F238E27FC236}">
                <a16:creationId xmlns:a16="http://schemas.microsoft.com/office/drawing/2014/main" id="{DBEE010F-8C95-4AE5-A300-8AD53FCC553C}"/>
              </a:ext>
            </a:extLst>
          </p:cNvPr>
          <p:cNvSpPr/>
          <p:nvPr/>
        </p:nvSpPr>
        <p:spPr>
          <a:xfrm>
            <a:off x="4086224" y="228600"/>
            <a:ext cx="4905375" cy="59436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CA632AE7-A546-4FB7-AA55-66DE4A53096B}"/>
              </a:ext>
            </a:extLst>
          </p:cNvPr>
          <p:cNvGrpSpPr/>
          <p:nvPr/>
        </p:nvGrpSpPr>
        <p:grpSpPr>
          <a:xfrm>
            <a:off x="5181600" y="6172200"/>
            <a:ext cx="3856771" cy="353235"/>
            <a:chOff x="9950101" y="9315355"/>
            <a:chExt cx="7713542" cy="706469"/>
          </a:xfrm>
        </p:grpSpPr>
        <p:pic>
          <p:nvPicPr>
            <p:cNvPr id="20" name="Picture 19">
              <a:extLst>
                <a:ext uri="{FF2B5EF4-FFF2-40B4-BE49-F238E27FC236}">
                  <a16:creationId xmlns:a16="http://schemas.microsoft.com/office/drawing/2014/main" id="{D9400DAF-A079-4024-A3AC-88693B78264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950101" y="9486900"/>
              <a:ext cx="2286000" cy="517192"/>
            </a:xfrm>
            <a:prstGeom prst="rect">
              <a:avLst/>
            </a:prstGeom>
          </p:spPr>
        </p:pic>
        <p:pic>
          <p:nvPicPr>
            <p:cNvPr id="21" name="Picture 20">
              <a:extLst>
                <a:ext uri="{FF2B5EF4-FFF2-40B4-BE49-F238E27FC236}">
                  <a16:creationId xmlns:a16="http://schemas.microsoft.com/office/drawing/2014/main" id="{70995266-1D02-4295-B2A6-1F2B21C57E9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2801599" y="9315355"/>
              <a:ext cx="1569737" cy="684865"/>
            </a:xfrm>
            <a:prstGeom prst="rect">
              <a:avLst/>
            </a:prstGeom>
          </p:spPr>
        </p:pic>
        <p:pic>
          <p:nvPicPr>
            <p:cNvPr id="22" name="Picture 21">
              <a:extLst>
                <a:ext uri="{FF2B5EF4-FFF2-40B4-BE49-F238E27FC236}">
                  <a16:creationId xmlns:a16="http://schemas.microsoft.com/office/drawing/2014/main" id="{DE36C03E-9001-4434-9BD2-37DB63182CE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4935200" y="9490771"/>
              <a:ext cx="2728443" cy="509449"/>
            </a:xfrm>
            <a:prstGeom prst="rect">
              <a:avLst/>
            </a:prstGeom>
          </p:spPr>
        </p:pic>
        <p:cxnSp>
          <p:nvCxnSpPr>
            <p:cNvPr id="23" name="Straight Connector 22">
              <a:extLst>
                <a:ext uri="{FF2B5EF4-FFF2-40B4-BE49-F238E27FC236}">
                  <a16:creationId xmlns:a16="http://schemas.microsoft.com/office/drawing/2014/main" id="{B5153840-2DDE-4523-826B-5C5C55689FD3}"/>
                </a:ext>
              </a:extLst>
            </p:cNvPr>
            <p:cNvCxnSpPr/>
            <p:nvPr/>
          </p:nvCxnSpPr>
          <p:spPr>
            <a:xfrm>
              <a:off x="12496800" y="9471660"/>
              <a:ext cx="0" cy="548640"/>
            </a:xfrm>
            <a:prstGeom prst="line">
              <a:avLst/>
            </a:prstGeom>
            <a:ln w="6350" cap="sq">
              <a:solidFill>
                <a:schemeClr val="bg1">
                  <a:lumMod val="75000"/>
                </a:schemeClr>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783E856-C9A5-4165-8EB3-E5FE9F2F1174}"/>
                </a:ext>
              </a:extLst>
            </p:cNvPr>
            <p:cNvCxnSpPr/>
            <p:nvPr/>
          </p:nvCxnSpPr>
          <p:spPr>
            <a:xfrm>
              <a:off x="14630400" y="9473184"/>
              <a:ext cx="0" cy="548640"/>
            </a:xfrm>
            <a:prstGeom prst="line">
              <a:avLst/>
            </a:prstGeom>
            <a:ln w="6350" cap="sq">
              <a:solidFill>
                <a:schemeClr val="bg1">
                  <a:lumMod val="75000"/>
                </a:schemeClr>
              </a:solidFill>
              <a:bevel/>
              <a:headEnd type="none"/>
              <a:tailEnd type="none"/>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F99ED733-C11D-40E4-B9A3-E5664EA3ACFF}"/>
              </a:ext>
            </a:extLst>
          </p:cNvPr>
          <p:cNvSpPr txBox="1"/>
          <p:nvPr/>
        </p:nvSpPr>
        <p:spPr>
          <a:xfrm>
            <a:off x="76200" y="1634990"/>
            <a:ext cx="8763000" cy="4247317"/>
          </a:xfrm>
          <a:prstGeom prst="rect">
            <a:avLst/>
          </a:prstGeom>
          <a:noFill/>
        </p:spPr>
        <p:txBody>
          <a:bodyPr wrap="square">
            <a:spAutoFit/>
          </a:bodyPr>
          <a:lstStyle/>
          <a:p>
            <a:pPr marL="342900" indent="-342900">
              <a:buFont typeface="Arial" panose="020B0604020202020204" pitchFamily="34" charset="0"/>
              <a:buChar char="•"/>
            </a:pPr>
            <a:r>
              <a:rPr lang="en-US" b="1" i="0" u="sng" dirty="0">
                <a:effectLst/>
                <a:latin typeface="Arial" panose="020B0604020202020204" pitchFamily="34" charset="0"/>
              </a:rPr>
              <a:t>Educational Opportunity and Economic Mobility </a:t>
            </a:r>
            <a:r>
              <a:rPr lang="en-US" b="0" i="0" dirty="0">
                <a:effectLst/>
                <a:latin typeface="Arial" panose="020B0604020202020204" pitchFamily="34" charset="0"/>
              </a:rPr>
              <a:t>– Communities experiencing persistent unemployment or</a:t>
            </a:r>
            <a:br>
              <a:rPr lang="en-US" b="0" i="0" dirty="0">
                <a:effectLst/>
                <a:latin typeface="Lato" panose="020F0502020204030203" pitchFamily="34" charset="0"/>
              </a:rPr>
            </a:br>
            <a:r>
              <a:rPr lang="en-US" b="0" i="0" dirty="0">
                <a:effectLst/>
                <a:latin typeface="Arial" panose="020B0604020202020204" pitchFamily="34" charset="0"/>
              </a:rPr>
              <a:t>underemployment, and students experiencing homelessness or those in foster care</a:t>
            </a:r>
          </a:p>
          <a:p>
            <a:pPr marL="342900" indent="-342900">
              <a:buFont typeface="Arial" panose="020B0604020202020204" pitchFamily="34" charset="0"/>
              <a:buChar char="•"/>
            </a:pPr>
            <a:endParaRPr lang="en-US" dirty="0">
              <a:latin typeface="Lato" panose="020F0502020204030203" pitchFamily="34" charset="0"/>
            </a:endParaRPr>
          </a:p>
          <a:p>
            <a:pPr marL="342900" indent="-342900">
              <a:buFont typeface="Arial" panose="020B0604020202020204" pitchFamily="34" charset="0"/>
              <a:buChar char="•"/>
            </a:pPr>
            <a:r>
              <a:rPr lang="en-US" b="1" i="0" u="sng" dirty="0">
                <a:effectLst/>
                <a:latin typeface="Arial" panose="020B0604020202020204" pitchFamily="34" charset="0"/>
              </a:rPr>
              <a:t>Healthy Futures </a:t>
            </a:r>
            <a:r>
              <a:rPr lang="en-US" b="0" i="0" dirty="0">
                <a:effectLst/>
                <a:latin typeface="Arial" panose="020B0604020202020204" pitchFamily="34" charset="0"/>
              </a:rPr>
              <a:t>– A program model that reduces and/or prevents prescription drug and opioid abuse</a:t>
            </a:r>
          </a:p>
          <a:p>
            <a:endParaRPr lang="en-US" dirty="0">
              <a:latin typeface="Lato" panose="020F0502020204030203" pitchFamily="34" charset="0"/>
            </a:endParaRPr>
          </a:p>
          <a:p>
            <a:pPr marL="342900" indent="-342900">
              <a:buFont typeface="Arial" panose="020B0604020202020204" pitchFamily="34" charset="0"/>
              <a:buChar char="•"/>
            </a:pPr>
            <a:r>
              <a:rPr lang="en-US" b="1" i="0" u="sng" dirty="0">
                <a:effectLst/>
                <a:latin typeface="Arial" panose="020B0604020202020204" pitchFamily="34" charset="0"/>
              </a:rPr>
              <a:t>Veterans and Military Families, Caregivers, and Survivors </a:t>
            </a:r>
            <a:r>
              <a:rPr lang="en-US" b="0" i="0" dirty="0">
                <a:effectLst/>
                <a:latin typeface="Arial" panose="020B0604020202020204" pitchFamily="34" charset="0"/>
              </a:rPr>
              <a:t>– a program model that improves the quality of life of</a:t>
            </a:r>
            <a:r>
              <a:rPr lang="en-US" dirty="0">
                <a:latin typeface="Lato" panose="020F0502020204030203" pitchFamily="34" charset="0"/>
              </a:rPr>
              <a:t> </a:t>
            </a:r>
            <a:r>
              <a:rPr lang="en-US" b="0" i="0" dirty="0">
                <a:effectLst/>
                <a:latin typeface="Arial" panose="020B0604020202020204" pitchFamily="34" charset="0"/>
              </a:rPr>
              <a:t>veterans and improves the well-being of military families, caregivers, and survivors.</a:t>
            </a:r>
          </a:p>
          <a:p>
            <a:endParaRPr lang="en-US" dirty="0">
              <a:latin typeface="Lato" panose="020F0502020204030203" pitchFamily="34" charset="0"/>
            </a:endParaRPr>
          </a:p>
          <a:p>
            <a:pPr marL="342900" indent="-342900">
              <a:buFont typeface="Arial" panose="020B0604020202020204" pitchFamily="34" charset="0"/>
              <a:buChar char="•"/>
            </a:pPr>
            <a:r>
              <a:rPr lang="en-US" b="1" i="0" u="sng" dirty="0">
                <a:effectLst/>
                <a:latin typeface="Arial" panose="020B0604020202020204" pitchFamily="34" charset="0"/>
              </a:rPr>
              <a:t>LGBTQIA Issues and Advocacy</a:t>
            </a:r>
          </a:p>
          <a:p>
            <a:endParaRPr lang="en-US" dirty="0">
              <a:latin typeface="Lato" panose="020F0502020204030203" pitchFamily="34" charset="0"/>
            </a:endParaRPr>
          </a:p>
          <a:p>
            <a:pPr marL="342900" indent="-342900">
              <a:buFont typeface="Arial" panose="020B0604020202020204" pitchFamily="34" charset="0"/>
              <a:buChar char="•"/>
            </a:pPr>
            <a:r>
              <a:rPr lang="en-US" b="1" i="0" u="sng" dirty="0">
                <a:effectLst/>
                <a:latin typeface="Arial" panose="020B0604020202020204" pitchFamily="34" charset="0"/>
              </a:rPr>
              <a:t>Creating a Sustainable DC</a:t>
            </a:r>
            <a:endParaRPr lang="en-US" b="1" u="sng"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A37F227F-D883-FCD6-9378-A8F523315E00}"/>
              </a:ext>
            </a:extLst>
          </p:cNvPr>
          <p:cNvSpPr txBox="1">
            <a:spLocks/>
          </p:cNvSpPr>
          <p:nvPr/>
        </p:nvSpPr>
        <p:spPr>
          <a:xfrm>
            <a:off x="152400" y="304800"/>
            <a:ext cx="8686800" cy="1295400"/>
          </a:xfrm>
          <a:prstGeom prst="rect">
            <a:avLst/>
          </a:prstGeom>
          <a:noFill/>
          <a:ln>
            <a:solidFill>
              <a:schemeClr val="tx1"/>
            </a:solid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latin typeface="Arial" panose="020B0604020202020204" pitchFamily="34" charset="0"/>
                <a:cs typeface="Arial" panose="020B0604020202020204" pitchFamily="34" charset="0"/>
              </a:rPr>
              <a:t>2023 Serve DC Focus </a:t>
            </a:r>
          </a:p>
          <a:p>
            <a:r>
              <a:rPr lang="en-US" sz="4000" dirty="0">
                <a:latin typeface="Arial" panose="020B0604020202020204" pitchFamily="34" charset="0"/>
                <a:cs typeface="Arial" panose="020B0604020202020204" pitchFamily="34" charset="0"/>
              </a:rPr>
              <a:t>Areas &amp; Priorities </a:t>
            </a:r>
          </a:p>
        </p:txBody>
      </p:sp>
    </p:spTree>
    <p:extLst>
      <p:ext uri="{BB962C8B-B14F-4D97-AF65-F5344CB8AC3E}">
        <p14:creationId xmlns:p14="http://schemas.microsoft.com/office/powerpoint/2010/main" val="408047250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04-SHAPE">
            <a:extLst>
              <a:ext uri="{FF2B5EF4-FFF2-40B4-BE49-F238E27FC236}">
                <a16:creationId xmlns:a16="http://schemas.microsoft.com/office/drawing/2014/main" id="{068DE60E-A290-40AB-BF2E-E6C9DA9EE9D1}"/>
              </a:ext>
            </a:extLst>
          </p:cNvPr>
          <p:cNvSpPr/>
          <p:nvPr/>
        </p:nvSpPr>
        <p:spPr>
          <a:xfrm>
            <a:off x="4086225" y="-114768"/>
            <a:ext cx="5057775" cy="6972767"/>
          </a:xfrm>
          <a:prstGeom prst="rect">
            <a:avLst/>
          </a:prstGeom>
          <a:gradFill>
            <a:gsLst>
              <a:gs pos="100000">
                <a:srgbClr val="FF671F"/>
              </a:gs>
              <a:gs pos="0">
                <a:srgbClr val="DA1884"/>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03-SHAPE">
            <a:extLst>
              <a:ext uri="{FF2B5EF4-FFF2-40B4-BE49-F238E27FC236}">
                <a16:creationId xmlns:a16="http://schemas.microsoft.com/office/drawing/2014/main" id="{DBEE010F-8C95-4AE5-A300-8AD53FCC553C}"/>
              </a:ext>
            </a:extLst>
          </p:cNvPr>
          <p:cNvSpPr/>
          <p:nvPr/>
        </p:nvSpPr>
        <p:spPr>
          <a:xfrm>
            <a:off x="4086224" y="129209"/>
            <a:ext cx="4905375" cy="59436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CA632AE7-A546-4FB7-AA55-66DE4A53096B}"/>
              </a:ext>
            </a:extLst>
          </p:cNvPr>
          <p:cNvGrpSpPr/>
          <p:nvPr/>
        </p:nvGrpSpPr>
        <p:grpSpPr>
          <a:xfrm>
            <a:off x="5181600" y="6172200"/>
            <a:ext cx="3856771" cy="353235"/>
            <a:chOff x="9950101" y="9315355"/>
            <a:chExt cx="7713542" cy="706469"/>
          </a:xfrm>
        </p:grpSpPr>
        <p:pic>
          <p:nvPicPr>
            <p:cNvPr id="20" name="Picture 19">
              <a:extLst>
                <a:ext uri="{FF2B5EF4-FFF2-40B4-BE49-F238E27FC236}">
                  <a16:creationId xmlns:a16="http://schemas.microsoft.com/office/drawing/2014/main" id="{D9400DAF-A079-4024-A3AC-88693B78264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950101" y="9486900"/>
              <a:ext cx="2286000" cy="517192"/>
            </a:xfrm>
            <a:prstGeom prst="rect">
              <a:avLst/>
            </a:prstGeom>
          </p:spPr>
        </p:pic>
        <p:pic>
          <p:nvPicPr>
            <p:cNvPr id="21" name="Picture 20">
              <a:extLst>
                <a:ext uri="{FF2B5EF4-FFF2-40B4-BE49-F238E27FC236}">
                  <a16:creationId xmlns:a16="http://schemas.microsoft.com/office/drawing/2014/main" id="{70995266-1D02-4295-B2A6-1F2B21C57E9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2801599" y="9315355"/>
              <a:ext cx="1569737" cy="684865"/>
            </a:xfrm>
            <a:prstGeom prst="rect">
              <a:avLst/>
            </a:prstGeom>
          </p:spPr>
        </p:pic>
        <p:pic>
          <p:nvPicPr>
            <p:cNvPr id="22" name="Picture 21">
              <a:extLst>
                <a:ext uri="{FF2B5EF4-FFF2-40B4-BE49-F238E27FC236}">
                  <a16:creationId xmlns:a16="http://schemas.microsoft.com/office/drawing/2014/main" id="{DE36C03E-9001-4434-9BD2-37DB63182CE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4935200" y="9490771"/>
              <a:ext cx="2728443" cy="509449"/>
            </a:xfrm>
            <a:prstGeom prst="rect">
              <a:avLst/>
            </a:prstGeom>
          </p:spPr>
        </p:pic>
        <p:cxnSp>
          <p:nvCxnSpPr>
            <p:cNvPr id="23" name="Straight Connector 22">
              <a:extLst>
                <a:ext uri="{FF2B5EF4-FFF2-40B4-BE49-F238E27FC236}">
                  <a16:creationId xmlns:a16="http://schemas.microsoft.com/office/drawing/2014/main" id="{B5153840-2DDE-4523-826B-5C5C55689FD3}"/>
                </a:ext>
              </a:extLst>
            </p:cNvPr>
            <p:cNvCxnSpPr/>
            <p:nvPr/>
          </p:nvCxnSpPr>
          <p:spPr>
            <a:xfrm>
              <a:off x="12496800" y="9471660"/>
              <a:ext cx="0" cy="548640"/>
            </a:xfrm>
            <a:prstGeom prst="line">
              <a:avLst/>
            </a:prstGeom>
            <a:ln w="6350" cap="sq">
              <a:solidFill>
                <a:schemeClr val="bg1">
                  <a:lumMod val="75000"/>
                </a:schemeClr>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783E856-C9A5-4165-8EB3-E5FE9F2F1174}"/>
                </a:ext>
              </a:extLst>
            </p:cNvPr>
            <p:cNvCxnSpPr/>
            <p:nvPr/>
          </p:nvCxnSpPr>
          <p:spPr>
            <a:xfrm>
              <a:off x="14630400" y="9473184"/>
              <a:ext cx="0" cy="548640"/>
            </a:xfrm>
            <a:prstGeom prst="line">
              <a:avLst/>
            </a:prstGeom>
            <a:ln w="6350" cap="sq">
              <a:solidFill>
                <a:schemeClr val="bg1">
                  <a:lumMod val="75000"/>
                </a:schemeClr>
              </a:solidFill>
              <a:bevel/>
              <a:headEnd type="none"/>
              <a:tailEnd type="none"/>
            </a:ln>
          </p:spPr>
          <p:style>
            <a:lnRef idx="1">
              <a:schemeClr val="accent1"/>
            </a:lnRef>
            <a:fillRef idx="0">
              <a:schemeClr val="accent1"/>
            </a:fillRef>
            <a:effectRef idx="0">
              <a:schemeClr val="accent1"/>
            </a:effectRef>
            <a:fontRef idx="minor">
              <a:schemeClr val="tx1"/>
            </a:fontRef>
          </p:style>
        </p:cxnSp>
      </p:grpSp>
      <p:sp>
        <p:nvSpPr>
          <p:cNvPr id="10" name="Title 1">
            <a:extLst>
              <a:ext uri="{FF2B5EF4-FFF2-40B4-BE49-F238E27FC236}">
                <a16:creationId xmlns:a16="http://schemas.microsoft.com/office/drawing/2014/main" id="{AB42A765-0CB8-436E-80A4-A623BD104C59}"/>
              </a:ext>
            </a:extLst>
          </p:cNvPr>
          <p:cNvSpPr txBox="1">
            <a:spLocks/>
          </p:cNvSpPr>
          <p:nvPr/>
        </p:nvSpPr>
        <p:spPr>
          <a:xfrm>
            <a:off x="457200" y="274638"/>
            <a:ext cx="8229600" cy="868362"/>
          </a:xfrm>
          <a:prstGeom prst="rect">
            <a:avLst/>
          </a:prstGeom>
          <a:ln>
            <a:solidFill>
              <a:schemeClr val="tx1"/>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latin typeface="Arial" panose="020B0604020202020204" pitchFamily="34" charset="0"/>
                <a:cs typeface="Arial" panose="020B0604020202020204" pitchFamily="34" charset="0"/>
              </a:rPr>
              <a:t>AmeriCorps Terms and Concepts</a:t>
            </a:r>
          </a:p>
        </p:txBody>
      </p:sp>
      <p:sp>
        <p:nvSpPr>
          <p:cNvPr id="11" name="TextBox 10">
            <a:extLst>
              <a:ext uri="{FF2B5EF4-FFF2-40B4-BE49-F238E27FC236}">
                <a16:creationId xmlns:a16="http://schemas.microsoft.com/office/drawing/2014/main" id="{1CC3EA16-CA57-438F-95C3-26DA05E7256C}"/>
              </a:ext>
            </a:extLst>
          </p:cNvPr>
          <p:cNvSpPr txBox="1"/>
          <p:nvPr/>
        </p:nvSpPr>
        <p:spPr>
          <a:xfrm>
            <a:off x="381000" y="1200967"/>
            <a:ext cx="8305800" cy="3724096"/>
          </a:xfrm>
          <a:prstGeom prst="rect">
            <a:avLst/>
          </a:prstGeom>
          <a:noFill/>
        </p:spPr>
        <p:txBody>
          <a:bodyPr wrap="square" rtlCol="0">
            <a:spAutoFit/>
          </a:bodyPr>
          <a:lstStyle/>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AmeriCorps Program</a:t>
            </a:r>
            <a:r>
              <a:rPr lang="en-US" sz="2000" dirty="0">
                <a:latin typeface="Arial" panose="020B0604020202020204" pitchFamily="34" charset="0"/>
                <a:cs typeface="Arial" panose="020B0604020202020204" pitchFamily="34" charset="0"/>
              </a:rPr>
              <a:t>: The activities an organization has created for members to deliver in direct service.</a:t>
            </a:r>
          </a:p>
          <a:p>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Subrecipient</a:t>
            </a:r>
            <a:r>
              <a:rPr lang="en-US" sz="2000" dirty="0">
                <a:latin typeface="Arial" panose="020B0604020202020204" pitchFamily="34" charset="0"/>
                <a:cs typeface="Arial" panose="020B0604020202020204" pitchFamily="34" charset="0"/>
              </a:rPr>
              <a:t>: The recipient of a grant, awarded by ServeDC, through Formula funds. </a:t>
            </a:r>
          </a:p>
          <a:p>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Single-State</a:t>
            </a:r>
            <a:r>
              <a:rPr lang="en-US" sz="2000" dirty="0">
                <a:latin typeface="Arial" panose="020B0604020202020204" pitchFamily="34" charset="0"/>
                <a:cs typeface="Arial" panose="020B0604020202020204" pitchFamily="34" charset="0"/>
              </a:rPr>
              <a:t>: An AmeriCorps Program operating solely within one state/territory. This program receives an AmeriCorps grant from a State Service Commission (</a:t>
            </a:r>
            <a:r>
              <a:rPr lang="en-US" sz="2000" dirty="0" err="1">
                <a:latin typeface="Arial" panose="020B0604020202020204" pitchFamily="34" charset="0"/>
                <a:cs typeface="Arial" panose="020B0604020202020204" pitchFamily="34" charset="0"/>
              </a:rPr>
              <a:t>ServeDC</a:t>
            </a:r>
            <a:r>
              <a:rPr lang="en-US" sz="2000" dirty="0">
                <a:latin typeface="Arial" panose="020B0604020202020204" pitchFamily="34" charset="0"/>
                <a:cs typeface="Arial" panose="020B0604020202020204" pitchFamily="34" charset="0"/>
              </a:rPr>
              <a:t>).</a:t>
            </a:r>
          </a:p>
          <a:p>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Service Locations</a:t>
            </a:r>
            <a:r>
              <a:rPr lang="en-US" sz="2000" dirty="0">
                <a:latin typeface="Arial" panose="020B0604020202020204" pitchFamily="34" charset="0"/>
                <a:cs typeface="Arial" panose="020B0604020202020204" pitchFamily="34" charset="0"/>
              </a:rPr>
              <a:t>: The places in the community where AmeriCorps Members complete their service activities.</a:t>
            </a:r>
          </a:p>
        </p:txBody>
      </p:sp>
    </p:spTree>
    <p:extLst>
      <p:ext uri="{BB962C8B-B14F-4D97-AF65-F5344CB8AC3E}">
        <p14:creationId xmlns:p14="http://schemas.microsoft.com/office/powerpoint/2010/main" val="75009435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04-SHAPE">
            <a:extLst>
              <a:ext uri="{FF2B5EF4-FFF2-40B4-BE49-F238E27FC236}">
                <a16:creationId xmlns:a16="http://schemas.microsoft.com/office/drawing/2014/main" id="{068DE60E-A290-40AB-BF2E-E6C9DA9EE9D1}"/>
              </a:ext>
            </a:extLst>
          </p:cNvPr>
          <p:cNvSpPr/>
          <p:nvPr/>
        </p:nvSpPr>
        <p:spPr>
          <a:xfrm>
            <a:off x="4086225" y="0"/>
            <a:ext cx="5057775" cy="6858000"/>
          </a:xfrm>
          <a:prstGeom prst="rect">
            <a:avLst/>
          </a:prstGeom>
          <a:gradFill>
            <a:gsLst>
              <a:gs pos="100000">
                <a:srgbClr val="FF671F"/>
              </a:gs>
              <a:gs pos="0">
                <a:srgbClr val="DA1884"/>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03-SHAPE">
            <a:extLst>
              <a:ext uri="{FF2B5EF4-FFF2-40B4-BE49-F238E27FC236}">
                <a16:creationId xmlns:a16="http://schemas.microsoft.com/office/drawing/2014/main" id="{DBEE010F-8C95-4AE5-A300-8AD53FCC553C}"/>
              </a:ext>
            </a:extLst>
          </p:cNvPr>
          <p:cNvSpPr/>
          <p:nvPr/>
        </p:nvSpPr>
        <p:spPr>
          <a:xfrm>
            <a:off x="4086224" y="228600"/>
            <a:ext cx="4905375" cy="59436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CA632AE7-A546-4FB7-AA55-66DE4A53096B}"/>
              </a:ext>
            </a:extLst>
          </p:cNvPr>
          <p:cNvGrpSpPr/>
          <p:nvPr/>
        </p:nvGrpSpPr>
        <p:grpSpPr>
          <a:xfrm>
            <a:off x="5181600" y="6172200"/>
            <a:ext cx="3856771" cy="353235"/>
            <a:chOff x="9950101" y="9315355"/>
            <a:chExt cx="7713542" cy="706469"/>
          </a:xfrm>
        </p:grpSpPr>
        <p:pic>
          <p:nvPicPr>
            <p:cNvPr id="20" name="Picture 19">
              <a:extLst>
                <a:ext uri="{FF2B5EF4-FFF2-40B4-BE49-F238E27FC236}">
                  <a16:creationId xmlns:a16="http://schemas.microsoft.com/office/drawing/2014/main" id="{D9400DAF-A079-4024-A3AC-88693B78264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950101" y="9486900"/>
              <a:ext cx="2286000" cy="517192"/>
            </a:xfrm>
            <a:prstGeom prst="rect">
              <a:avLst/>
            </a:prstGeom>
          </p:spPr>
        </p:pic>
        <p:pic>
          <p:nvPicPr>
            <p:cNvPr id="21" name="Picture 20">
              <a:extLst>
                <a:ext uri="{FF2B5EF4-FFF2-40B4-BE49-F238E27FC236}">
                  <a16:creationId xmlns:a16="http://schemas.microsoft.com/office/drawing/2014/main" id="{70995266-1D02-4295-B2A6-1F2B21C57E9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2801599" y="9315355"/>
              <a:ext cx="1569737" cy="684865"/>
            </a:xfrm>
            <a:prstGeom prst="rect">
              <a:avLst/>
            </a:prstGeom>
          </p:spPr>
        </p:pic>
        <p:pic>
          <p:nvPicPr>
            <p:cNvPr id="22" name="Picture 21">
              <a:extLst>
                <a:ext uri="{FF2B5EF4-FFF2-40B4-BE49-F238E27FC236}">
                  <a16:creationId xmlns:a16="http://schemas.microsoft.com/office/drawing/2014/main" id="{DE36C03E-9001-4434-9BD2-37DB63182CE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4935200" y="9490771"/>
              <a:ext cx="2728443" cy="509449"/>
            </a:xfrm>
            <a:prstGeom prst="rect">
              <a:avLst/>
            </a:prstGeom>
          </p:spPr>
        </p:pic>
        <p:cxnSp>
          <p:nvCxnSpPr>
            <p:cNvPr id="23" name="Straight Connector 22">
              <a:extLst>
                <a:ext uri="{FF2B5EF4-FFF2-40B4-BE49-F238E27FC236}">
                  <a16:creationId xmlns:a16="http://schemas.microsoft.com/office/drawing/2014/main" id="{B5153840-2DDE-4523-826B-5C5C55689FD3}"/>
                </a:ext>
              </a:extLst>
            </p:cNvPr>
            <p:cNvCxnSpPr/>
            <p:nvPr/>
          </p:nvCxnSpPr>
          <p:spPr>
            <a:xfrm>
              <a:off x="12496800" y="9471660"/>
              <a:ext cx="0" cy="548640"/>
            </a:xfrm>
            <a:prstGeom prst="line">
              <a:avLst/>
            </a:prstGeom>
            <a:ln w="6350" cap="sq">
              <a:solidFill>
                <a:schemeClr val="bg1">
                  <a:lumMod val="75000"/>
                </a:schemeClr>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783E856-C9A5-4165-8EB3-E5FE9F2F1174}"/>
                </a:ext>
              </a:extLst>
            </p:cNvPr>
            <p:cNvCxnSpPr/>
            <p:nvPr/>
          </p:nvCxnSpPr>
          <p:spPr>
            <a:xfrm>
              <a:off x="14630400" y="9473184"/>
              <a:ext cx="0" cy="548640"/>
            </a:xfrm>
            <a:prstGeom prst="line">
              <a:avLst/>
            </a:prstGeom>
            <a:ln w="6350" cap="sq">
              <a:solidFill>
                <a:schemeClr val="bg1">
                  <a:lumMod val="75000"/>
                </a:schemeClr>
              </a:solidFill>
              <a:bevel/>
              <a:headEnd type="none"/>
              <a:tailEnd type="none"/>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8786AC46-2DAC-452F-83C3-9F9C313D03D9}"/>
              </a:ext>
            </a:extLst>
          </p:cNvPr>
          <p:cNvSpPr txBox="1"/>
          <p:nvPr/>
        </p:nvSpPr>
        <p:spPr>
          <a:xfrm>
            <a:off x="304800" y="312738"/>
            <a:ext cx="8534400" cy="707886"/>
          </a:xfrm>
          <a:prstGeom prst="rect">
            <a:avLst/>
          </a:prstGeom>
          <a:ln>
            <a:solidFill>
              <a:schemeClr val="tx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4000" dirty="0">
                <a:latin typeface="Arial" panose="020B0604020202020204" pitchFamily="34" charset="0"/>
                <a:cs typeface="Arial" panose="020B0604020202020204" pitchFamily="34" charset="0"/>
              </a:rPr>
              <a:t>Prohibited Activities</a:t>
            </a:r>
          </a:p>
        </p:txBody>
      </p:sp>
      <p:pic>
        <p:nvPicPr>
          <p:cNvPr id="11" name="Picture 2">
            <a:extLst>
              <a:ext uri="{FF2B5EF4-FFF2-40B4-BE49-F238E27FC236}">
                <a16:creationId xmlns:a16="http://schemas.microsoft.com/office/drawing/2014/main" id="{95123A70-09E6-44EC-9B67-F24BD981819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53198"/>
          <a:stretch/>
        </p:blipFill>
        <p:spPr bwMode="auto">
          <a:xfrm>
            <a:off x="1051519" y="3896436"/>
            <a:ext cx="7040961" cy="2246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E103251E-52E6-E947-AF86-86C82AD0B4F8}"/>
              </a:ext>
            </a:extLst>
          </p:cNvPr>
          <p:cNvSpPr txBox="1"/>
          <p:nvPr/>
        </p:nvSpPr>
        <p:spPr>
          <a:xfrm>
            <a:off x="304799" y="1447800"/>
            <a:ext cx="8534399" cy="2246769"/>
          </a:xfrm>
          <a:prstGeom prst="rect">
            <a:avLst/>
          </a:prstGeom>
          <a:noFill/>
        </p:spPr>
        <p:txBody>
          <a:bodyPr wrap="square" rtlCol="0">
            <a:spAutoFit/>
          </a:bodyPr>
          <a:lstStyle/>
          <a:p>
            <a:r>
              <a:rPr lang="en-US" sz="2000" dirty="0"/>
              <a:t>AmeriCorps Members cannot engage in any Prohibited Activities. </a:t>
            </a:r>
          </a:p>
          <a:p>
            <a:endParaRPr lang="en-US" sz="2000" dirty="0"/>
          </a:p>
          <a:p>
            <a:r>
              <a:rPr lang="en-US" sz="2000" b="1" dirty="0"/>
              <a:t>Prohibited Activities: </a:t>
            </a:r>
            <a:r>
              <a:rPr lang="en-US" sz="2000" dirty="0"/>
              <a:t>Activities that staff, members, and volunteers must not engage in while charging time to the AmeriCorps program, accumulating service or training hours, or otherwise performing activities supported by the AmeriCorps program. (For specific prohibited activities, see AmeriCorps Regulations §2520.65) </a:t>
            </a:r>
            <a:endParaRPr lang="en-US" sz="2000" b="1" dirty="0"/>
          </a:p>
        </p:txBody>
      </p:sp>
    </p:spTree>
    <p:extLst>
      <p:ext uri="{BB962C8B-B14F-4D97-AF65-F5344CB8AC3E}">
        <p14:creationId xmlns:p14="http://schemas.microsoft.com/office/powerpoint/2010/main" val="7928617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04-SHAPE">
            <a:extLst>
              <a:ext uri="{FF2B5EF4-FFF2-40B4-BE49-F238E27FC236}">
                <a16:creationId xmlns:a16="http://schemas.microsoft.com/office/drawing/2014/main" id="{068DE60E-A290-40AB-BF2E-E6C9DA9EE9D1}"/>
              </a:ext>
            </a:extLst>
          </p:cNvPr>
          <p:cNvSpPr/>
          <p:nvPr/>
        </p:nvSpPr>
        <p:spPr>
          <a:xfrm>
            <a:off x="4086225" y="-12880"/>
            <a:ext cx="5057775" cy="6870879"/>
          </a:xfrm>
          <a:prstGeom prst="rect">
            <a:avLst/>
          </a:prstGeom>
          <a:gradFill>
            <a:gsLst>
              <a:gs pos="100000">
                <a:srgbClr val="FF671F"/>
              </a:gs>
              <a:gs pos="0">
                <a:srgbClr val="DA1884"/>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03-SHAPE">
            <a:extLst>
              <a:ext uri="{FF2B5EF4-FFF2-40B4-BE49-F238E27FC236}">
                <a16:creationId xmlns:a16="http://schemas.microsoft.com/office/drawing/2014/main" id="{DBEE010F-8C95-4AE5-A300-8AD53FCC553C}"/>
              </a:ext>
            </a:extLst>
          </p:cNvPr>
          <p:cNvSpPr/>
          <p:nvPr/>
        </p:nvSpPr>
        <p:spPr>
          <a:xfrm>
            <a:off x="4086224" y="228600"/>
            <a:ext cx="4905375" cy="59436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CA632AE7-A546-4FB7-AA55-66DE4A53096B}"/>
              </a:ext>
            </a:extLst>
          </p:cNvPr>
          <p:cNvGrpSpPr/>
          <p:nvPr/>
        </p:nvGrpSpPr>
        <p:grpSpPr>
          <a:xfrm>
            <a:off x="5181600" y="6172200"/>
            <a:ext cx="3856771" cy="353235"/>
            <a:chOff x="9950101" y="9315355"/>
            <a:chExt cx="7713542" cy="706469"/>
          </a:xfrm>
        </p:grpSpPr>
        <p:pic>
          <p:nvPicPr>
            <p:cNvPr id="20" name="Picture 19">
              <a:extLst>
                <a:ext uri="{FF2B5EF4-FFF2-40B4-BE49-F238E27FC236}">
                  <a16:creationId xmlns:a16="http://schemas.microsoft.com/office/drawing/2014/main" id="{D9400DAF-A079-4024-A3AC-88693B78264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950101" y="9486900"/>
              <a:ext cx="2286000" cy="517192"/>
            </a:xfrm>
            <a:prstGeom prst="rect">
              <a:avLst/>
            </a:prstGeom>
          </p:spPr>
        </p:pic>
        <p:pic>
          <p:nvPicPr>
            <p:cNvPr id="21" name="Picture 20">
              <a:extLst>
                <a:ext uri="{FF2B5EF4-FFF2-40B4-BE49-F238E27FC236}">
                  <a16:creationId xmlns:a16="http://schemas.microsoft.com/office/drawing/2014/main" id="{70995266-1D02-4295-B2A6-1F2B21C57E9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2801599" y="9315355"/>
              <a:ext cx="1569737" cy="684865"/>
            </a:xfrm>
            <a:prstGeom prst="rect">
              <a:avLst/>
            </a:prstGeom>
          </p:spPr>
        </p:pic>
        <p:pic>
          <p:nvPicPr>
            <p:cNvPr id="22" name="Picture 21">
              <a:extLst>
                <a:ext uri="{FF2B5EF4-FFF2-40B4-BE49-F238E27FC236}">
                  <a16:creationId xmlns:a16="http://schemas.microsoft.com/office/drawing/2014/main" id="{DE36C03E-9001-4434-9BD2-37DB63182CE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4935200" y="9490771"/>
              <a:ext cx="2728443" cy="509449"/>
            </a:xfrm>
            <a:prstGeom prst="rect">
              <a:avLst/>
            </a:prstGeom>
          </p:spPr>
        </p:pic>
        <p:cxnSp>
          <p:nvCxnSpPr>
            <p:cNvPr id="23" name="Straight Connector 22">
              <a:extLst>
                <a:ext uri="{FF2B5EF4-FFF2-40B4-BE49-F238E27FC236}">
                  <a16:creationId xmlns:a16="http://schemas.microsoft.com/office/drawing/2014/main" id="{B5153840-2DDE-4523-826B-5C5C55689FD3}"/>
                </a:ext>
              </a:extLst>
            </p:cNvPr>
            <p:cNvCxnSpPr/>
            <p:nvPr/>
          </p:nvCxnSpPr>
          <p:spPr>
            <a:xfrm>
              <a:off x="12496800" y="9471660"/>
              <a:ext cx="0" cy="548640"/>
            </a:xfrm>
            <a:prstGeom prst="line">
              <a:avLst/>
            </a:prstGeom>
            <a:ln w="6350" cap="sq">
              <a:solidFill>
                <a:schemeClr val="bg1">
                  <a:lumMod val="75000"/>
                </a:schemeClr>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783E856-C9A5-4165-8EB3-E5FE9F2F1174}"/>
                </a:ext>
              </a:extLst>
            </p:cNvPr>
            <p:cNvCxnSpPr/>
            <p:nvPr/>
          </p:nvCxnSpPr>
          <p:spPr>
            <a:xfrm>
              <a:off x="14630400" y="9473184"/>
              <a:ext cx="0" cy="548640"/>
            </a:xfrm>
            <a:prstGeom prst="line">
              <a:avLst/>
            </a:prstGeom>
            <a:ln w="6350" cap="sq">
              <a:solidFill>
                <a:schemeClr val="bg1">
                  <a:lumMod val="75000"/>
                </a:schemeClr>
              </a:solidFill>
              <a:bevel/>
              <a:headEnd type="none"/>
              <a:tailEnd type="none"/>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F2CE39C6-07F0-41D3-B6CE-A316B17DF0D8}"/>
              </a:ext>
            </a:extLst>
          </p:cNvPr>
          <p:cNvSpPr txBox="1"/>
          <p:nvPr/>
        </p:nvSpPr>
        <p:spPr>
          <a:xfrm>
            <a:off x="304800" y="312738"/>
            <a:ext cx="8534400" cy="707886"/>
          </a:xfrm>
          <a:prstGeom prst="rect">
            <a:avLst/>
          </a:prstGeom>
          <a:ln>
            <a:solidFill>
              <a:schemeClr val="tx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4000" dirty="0">
                <a:latin typeface="Arial" panose="020B0604020202020204" pitchFamily="34" charset="0"/>
                <a:cs typeface="Arial" panose="020B0604020202020204" pitchFamily="34" charset="0"/>
              </a:rPr>
              <a:t>AmeriCorps Member Terminology</a:t>
            </a:r>
          </a:p>
        </p:txBody>
      </p:sp>
      <p:sp>
        <p:nvSpPr>
          <p:cNvPr id="11" name="TextBox 10">
            <a:extLst>
              <a:ext uri="{FF2B5EF4-FFF2-40B4-BE49-F238E27FC236}">
                <a16:creationId xmlns:a16="http://schemas.microsoft.com/office/drawing/2014/main" id="{E59E39D1-4F4B-428D-A29F-6AAFE932B44E}"/>
              </a:ext>
            </a:extLst>
          </p:cNvPr>
          <p:cNvSpPr txBox="1"/>
          <p:nvPr/>
        </p:nvSpPr>
        <p:spPr>
          <a:xfrm>
            <a:off x="228600" y="1143000"/>
            <a:ext cx="8534400" cy="184665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b="1" dirty="0">
                <a:solidFill>
                  <a:schemeClr val="tx2">
                    <a:lumMod val="50000"/>
                  </a:schemeClr>
                </a:solidFill>
                <a:latin typeface="Arial" panose="020B0604020202020204" pitchFamily="34" charset="0"/>
                <a:cs typeface="Arial" panose="020B0604020202020204" pitchFamily="34" charset="0"/>
              </a:rPr>
              <a:t>Living Allowance </a:t>
            </a:r>
            <a:r>
              <a:rPr lang="en-US" dirty="0">
                <a:latin typeface="Arial" panose="020B0604020202020204" pitchFamily="34" charset="0"/>
                <a:cs typeface="Arial" panose="020B0604020202020204" pitchFamily="34" charset="0"/>
              </a:rPr>
              <a:t>– The stipend an AmeriCorps member receives during a term of service.</a:t>
            </a:r>
          </a:p>
          <a:p>
            <a:pPr>
              <a:spcAft>
                <a:spcPts val="600"/>
              </a:spcAft>
            </a:pPr>
            <a:endParaRPr lang="en-US" sz="200"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b="1" dirty="0">
                <a:solidFill>
                  <a:schemeClr val="tx2">
                    <a:lumMod val="50000"/>
                  </a:schemeClr>
                </a:solidFill>
                <a:latin typeface="Arial" panose="020B0604020202020204" pitchFamily="34" charset="0"/>
                <a:cs typeface="Arial" panose="020B0604020202020204" pitchFamily="34" charset="0"/>
              </a:rPr>
              <a:t>Segal AmeriCorps Education Award </a:t>
            </a:r>
            <a:r>
              <a:rPr lang="en-US" dirty="0">
                <a:latin typeface="Arial" panose="020B0604020202020204" pitchFamily="34" charset="0"/>
                <a:cs typeface="Arial" panose="020B0604020202020204" pitchFamily="34" charset="0"/>
              </a:rPr>
              <a:t>– A benefit provided for completing a term of service in AmeriCorps. (Not included on the grant budget)</a:t>
            </a:r>
          </a:p>
          <a:p>
            <a:pPr>
              <a:spcAft>
                <a:spcPts val="600"/>
              </a:spcAft>
            </a:pPr>
            <a:endParaRPr lang="en-US" sz="200"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b="1" dirty="0">
                <a:solidFill>
                  <a:schemeClr val="tx2">
                    <a:lumMod val="50000"/>
                  </a:schemeClr>
                </a:solidFill>
                <a:latin typeface="Arial" panose="020B0604020202020204" pitchFamily="34" charset="0"/>
                <a:cs typeface="Arial" panose="020B0604020202020204" pitchFamily="34" charset="0"/>
              </a:rPr>
              <a:t>Member Term of Service Hours and Living Allowance:</a:t>
            </a:r>
          </a:p>
        </p:txBody>
      </p:sp>
      <p:graphicFrame>
        <p:nvGraphicFramePr>
          <p:cNvPr id="12" name="Table 11">
            <a:extLst>
              <a:ext uri="{FF2B5EF4-FFF2-40B4-BE49-F238E27FC236}">
                <a16:creationId xmlns:a16="http://schemas.microsoft.com/office/drawing/2014/main" id="{A3EC0F87-FD9C-41AD-AECA-B8A7D87B6DFC}"/>
              </a:ext>
            </a:extLst>
          </p:cNvPr>
          <p:cNvGraphicFramePr>
            <a:graphicFrameLocks noGrp="1"/>
          </p:cNvGraphicFramePr>
          <p:nvPr/>
        </p:nvGraphicFramePr>
        <p:xfrm>
          <a:off x="609600" y="2989659"/>
          <a:ext cx="7848599" cy="3178479"/>
        </p:xfrm>
        <a:graphic>
          <a:graphicData uri="http://schemas.openxmlformats.org/drawingml/2006/table">
            <a:tbl>
              <a:tblPr firstRow="1" bandRow="1">
                <a:tableStyleId>{5C22544A-7EE6-4342-B048-85BDC9FD1C3A}</a:tableStyleId>
              </a:tblPr>
              <a:tblGrid>
                <a:gridCol w="2034822">
                  <a:extLst>
                    <a:ext uri="{9D8B030D-6E8A-4147-A177-3AD203B41FA5}">
                      <a16:colId xmlns:a16="http://schemas.microsoft.com/office/drawing/2014/main" val="20000"/>
                    </a:ext>
                  </a:extLst>
                </a:gridCol>
                <a:gridCol w="1453444">
                  <a:extLst>
                    <a:ext uri="{9D8B030D-6E8A-4147-A177-3AD203B41FA5}">
                      <a16:colId xmlns:a16="http://schemas.microsoft.com/office/drawing/2014/main" val="1634798372"/>
                    </a:ext>
                  </a:extLst>
                </a:gridCol>
                <a:gridCol w="1453444">
                  <a:extLst>
                    <a:ext uri="{9D8B030D-6E8A-4147-A177-3AD203B41FA5}">
                      <a16:colId xmlns:a16="http://schemas.microsoft.com/office/drawing/2014/main" val="20001"/>
                    </a:ext>
                  </a:extLst>
                </a:gridCol>
                <a:gridCol w="1598789">
                  <a:extLst>
                    <a:ext uri="{9D8B030D-6E8A-4147-A177-3AD203B41FA5}">
                      <a16:colId xmlns:a16="http://schemas.microsoft.com/office/drawing/2014/main" val="20002"/>
                    </a:ext>
                  </a:extLst>
                </a:gridCol>
                <a:gridCol w="1308100">
                  <a:extLst>
                    <a:ext uri="{9D8B030D-6E8A-4147-A177-3AD203B41FA5}">
                      <a16:colId xmlns:a16="http://schemas.microsoft.com/office/drawing/2014/main" val="20003"/>
                    </a:ext>
                  </a:extLst>
                </a:gridCol>
              </a:tblGrid>
              <a:tr h="762000">
                <a:tc>
                  <a:txBody>
                    <a:bodyPr/>
                    <a:lstStyle/>
                    <a:p>
                      <a:pPr algn="ctr"/>
                      <a:r>
                        <a:rPr lang="en-US" sz="1600" b="1" dirty="0">
                          <a:solidFill>
                            <a:srgbClr val="000000"/>
                          </a:solidFill>
                          <a:latin typeface="Arial" panose="020B0604020202020204" pitchFamily="34" charset="0"/>
                          <a:cs typeface="Arial" panose="020B0604020202020204" pitchFamily="34" charset="0"/>
                        </a:rPr>
                        <a:t>Service Term </a:t>
                      </a:r>
                      <a:endParaRPr lang="en-US" sz="1600" dirty="0">
                        <a:solidFill>
                          <a:srgbClr val="000000"/>
                        </a:solidFill>
                        <a:latin typeface="Arial" panose="020B0604020202020204" pitchFamily="34" charset="0"/>
                        <a:cs typeface="Arial" panose="020B0604020202020204" pitchFamily="34" charset="0"/>
                      </a:endParaRPr>
                    </a:p>
                  </a:txBody>
                  <a:tcPr>
                    <a:solidFill>
                      <a:schemeClr val="accent1">
                        <a:lumMod val="60000"/>
                        <a:lumOff val="40000"/>
                      </a:schemeClr>
                    </a:solidFill>
                  </a:tcPr>
                </a:tc>
                <a:tc>
                  <a:txBody>
                    <a:bodyPr/>
                    <a:lstStyle/>
                    <a:p>
                      <a:pPr algn="ctr"/>
                      <a:r>
                        <a:rPr lang="en-US" sz="1600" dirty="0">
                          <a:solidFill>
                            <a:srgbClr val="000000"/>
                          </a:solidFill>
                          <a:latin typeface="Arial" panose="020B0604020202020204" pitchFamily="34" charset="0"/>
                          <a:cs typeface="Arial" panose="020B0604020202020204" pitchFamily="34" charset="0"/>
                        </a:rPr>
                        <a:t>MSY Value</a:t>
                      </a:r>
                    </a:p>
                  </a:txBody>
                  <a:tcPr>
                    <a:solidFill>
                      <a:schemeClr val="accent1">
                        <a:lumMod val="60000"/>
                        <a:lumOff val="40000"/>
                      </a:schemeClr>
                    </a:solidFill>
                  </a:tcPr>
                </a:tc>
                <a:tc>
                  <a:txBody>
                    <a:bodyPr/>
                    <a:lstStyle/>
                    <a:p>
                      <a:pPr algn="ctr"/>
                      <a:r>
                        <a:rPr lang="en-US" sz="1600" b="1" dirty="0">
                          <a:solidFill>
                            <a:srgbClr val="000000"/>
                          </a:solidFill>
                          <a:latin typeface="Arial" panose="020B0604020202020204" pitchFamily="34" charset="0"/>
                          <a:cs typeface="Arial" panose="020B0604020202020204" pitchFamily="34" charset="0"/>
                        </a:rPr>
                        <a:t>Minimum # of Hours </a:t>
                      </a:r>
                      <a:endParaRPr lang="en-US" sz="1600" dirty="0">
                        <a:solidFill>
                          <a:srgbClr val="000000"/>
                        </a:solidFill>
                        <a:latin typeface="Arial" panose="020B0604020202020204" pitchFamily="34" charset="0"/>
                        <a:cs typeface="Arial" panose="020B0604020202020204" pitchFamily="34" charset="0"/>
                      </a:endParaRPr>
                    </a:p>
                  </a:txBody>
                  <a:tcPr>
                    <a:solidFill>
                      <a:schemeClr val="accent1">
                        <a:lumMod val="60000"/>
                        <a:lumOff val="40000"/>
                      </a:schemeClr>
                    </a:solidFill>
                  </a:tcPr>
                </a:tc>
                <a:tc>
                  <a:txBody>
                    <a:bodyPr/>
                    <a:lstStyle/>
                    <a:p>
                      <a:pPr algn="ctr"/>
                      <a:r>
                        <a:rPr lang="en-US" sz="1600" b="1" dirty="0">
                          <a:solidFill>
                            <a:srgbClr val="000000"/>
                          </a:solidFill>
                          <a:latin typeface="Arial" panose="020B0604020202020204" pitchFamily="34" charset="0"/>
                          <a:cs typeface="Arial" panose="020B0604020202020204" pitchFamily="34" charset="0"/>
                        </a:rPr>
                        <a:t>Minimum Living  Allowance </a:t>
                      </a:r>
                      <a:endParaRPr lang="en-US" sz="1600" dirty="0">
                        <a:solidFill>
                          <a:srgbClr val="000000"/>
                        </a:solidFill>
                        <a:latin typeface="Arial" panose="020B0604020202020204" pitchFamily="34" charset="0"/>
                        <a:cs typeface="Arial" panose="020B0604020202020204" pitchFamily="34" charset="0"/>
                      </a:endParaRPr>
                    </a:p>
                  </a:txBody>
                  <a:tcPr>
                    <a:solidFill>
                      <a:schemeClr val="accent1">
                        <a:lumMod val="60000"/>
                        <a:lumOff val="40000"/>
                      </a:schemeClr>
                    </a:solidFill>
                  </a:tcPr>
                </a:tc>
                <a:tc>
                  <a:txBody>
                    <a:bodyPr/>
                    <a:lstStyle/>
                    <a:p>
                      <a:pPr algn="ctr"/>
                      <a:r>
                        <a:rPr lang="en-US" sz="1600" b="1" dirty="0">
                          <a:solidFill>
                            <a:srgbClr val="000000"/>
                          </a:solidFill>
                          <a:latin typeface="Arial" panose="020B0604020202020204" pitchFamily="34" charset="0"/>
                          <a:cs typeface="Arial" panose="020B0604020202020204" pitchFamily="34" charset="0"/>
                        </a:rPr>
                        <a:t>Maximum Living</a:t>
                      </a:r>
                      <a:r>
                        <a:rPr lang="en-US" sz="1600" b="1" baseline="0" dirty="0">
                          <a:solidFill>
                            <a:srgbClr val="000000"/>
                          </a:solidFill>
                          <a:latin typeface="Arial" panose="020B0604020202020204" pitchFamily="34" charset="0"/>
                          <a:cs typeface="Arial" panose="020B0604020202020204" pitchFamily="34" charset="0"/>
                        </a:rPr>
                        <a:t> </a:t>
                      </a:r>
                      <a:r>
                        <a:rPr lang="en-US" sz="1600" b="1" dirty="0">
                          <a:solidFill>
                            <a:srgbClr val="000000"/>
                          </a:solidFill>
                          <a:latin typeface="Arial" panose="020B0604020202020204" pitchFamily="34" charset="0"/>
                          <a:cs typeface="Arial" panose="020B0604020202020204" pitchFamily="34" charset="0"/>
                        </a:rPr>
                        <a:t>Allowance </a:t>
                      </a:r>
                      <a:endParaRPr lang="en-US" sz="1600" dirty="0">
                        <a:solidFill>
                          <a:srgbClr val="000000"/>
                        </a:solidFill>
                        <a:latin typeface="Arial" panose="020B0604020202020204" pitchFamily="34" charset="0"/>
                        <a:cs typeface="Arial" panose="020B0604020202020204" pitchFamily="34" charset="0"/>
                      </a:endParaRPr>
                    </a:p>
                  </a:txBody>
                  <a:tcPr>
                    <a:solidFill>
                      <a:schemeClr val="accent1">
                        <a:lumMod val="60000"/>
                        <a:lumOff val="40000"/>
                      </a:schemeClr>
                    </a:solidFill>
                  </a:tcPr>
                </a:tc>
                <a:extLst>
                  <a:ext uri="{0D108BD9-81ED-4DB2-BD59-A6C34878D82A}">
                    <a16:rowId xmlns:a16="http://schemas.microsoft.com/office/drawing/2014/main" val="10000"/>
                  </a:ext>
                </a:extLst>
              </a:tr>
              <a:tr h="306963">
                <a:tc>
                  <a:txBody>
                    <a:bodyPr/>
                    <a:lstStyle/>
                    <a:p>
                      <a:r>
                        <a:rPr lang="en-US" sz="1600" dirty="0">
                          <a:latin typeface="Arial" panose="020B0604020202020204" pitchFamily="34" charset="0"/>
                          <a:cs typeface="Arial" panose="020B0604020202020204" pitchFamily="34" charset="0"/>
                        </a:rPr>
                        <a:t>Full-time</a:t>
                      </a:r>
                      <a:endParaRPr lang="en-US" sz="1600" dirty="0">
                        <a:solidFill>
                          <a:srgbClr val="000000"/>
                        </a:solidFill>
                        <a:latin typeface="Arial" panose="020B0604020202020204" pitchFamily="34" charset="0"/>
                        <a:cs typeface="Arial" panose="020B0604020202020204" pitchFamily="34" charset="0"/>
                      </a:endParaRPr>
                    </a:p>
                  </a:txBody>
                  <a:tcPr>
                    <a:solidFill>
                      <a:schemeClr val="accent1">
                        <a:lumMod val="60000"/>
                        <a:lumOff val="40000"/>
                      </a:schemeClr>
                    </a:solidFill>
                  </a:tcPr>
                </a:tc>
                <a:tc>
                  <a:txBody>
                    <a:bodyPr/>
                    <a:lstStyle/>
                    <a:p>
                      <a:pPr algn="ctr"/>
                      <a:r>
                        <a:rPr lang="en-US" sz="1600" dirty="0">
                          <a:solidFill>
                            <a:srgbClr val="000000"/>
                          </a:solidFill>
                          <a:latin typeface="Arial" panose="020B0604020202020204" pitchFamily="34" charset="0"/>
                          <a:cs typeface="Arial" panose="020B0604020202020204" pitchFamily="34" charset="0"/>
                        </a:rPr>
                        <a:t>1.0</a:t>
                      </a:r>
                    </a:p>
                  </a:txBody>
                  <a:tcPr>
                    <a:solidFill>
                      <a:schemeClr val="accent1">
                        <a:lumMod val="60000"/>
                        <a:lumOff val="40000"/>
                      </a:schemeClr>
                    </a:solidFill>
                  </a:tcPr>
                </a:tc>
                <a:tc>
                  <a:txBody>
                    <a:bodyPr/>
                    <a:lstStyle/>
                    <a:p>
                      <a:pPr algn="ctr"/>
                      <a:r>
                        <a:rPr lang="en-US" sz="1600" dirty="0">
                          <a:latin typeface="Arial" panose="020B0604020202020204" pitchFamily="34" charset="0"/>
                          <a:cs typeface="Arial" panose="020B0604020202020204" pitchFamily="34" charset="0"/>
                        </a:rPr>
                        <a:t>1,700</a:t>
                      </a:r>
                      <a:endParaRPr lang="en-US" sz="1600" dirty="0">
                        <a:solidFill>
                          <a:srgbClr val="000000"/>
                        </a:solidFill>
                        <a:latin typeface="Arial" panose="020B0604020202020204" pitchFamily="34" charset="0"/>
                        <a:cs typeface="Arial" panose="020B0604020202020204" pitchFamily="34" charset="0"/>
                      </a:endParaRPr>
                    </a:p>
                  </a:txBody>
                  <a:tcPr>
                    <a:solidFill>
                      <a:schemeClr val="accent1">
                        <a:lumMod val="60000"/>
                        <a:lumOff val="40000"/>
                      </a:schemeClr>
                    </a:solidFill>
                  </a:tcPr>
                </a:tc>
                <a:tc>
                  <a:txBody>
                    <a:bodyPr/>
                    <a:lstStyle/>
                    <a:p>
                      <a:pPr algn="ctr"/>
                      <a:r>
                        <a:rPr lang="en-US" sz="1600" dirty="0">
                          <a:latin typeface="Arial" panose="020B0604020202020204" pitchFamily="34" charset="0"/>
                          <a:cs typeface="Arial" panose="020B0604020202020204" pitchFamily="34" charset="0"/>
                        </a:rPr>
                        <a:t>$17,600 </a:t>
                      </a:r>
                      <a:endParaRPr lang="en-US" sz="1600" dirty="0">
                        <a:solidFill>
                          <a:srgbClr val="000000"/>
                        </a:solidFill>
                        <a:latin typeface="Arial" panose="020B0604020202020204" pitchFamily="34" charset="0"/>
                        <a:cs typeface="Arial" panose="020B0604020202020204" pitchFamily="34" charset="0"/>
                      </a:endParaRPr>
                    </a:p>
                  </a:txBody>
                  <a:tcPr>
                    <a:solidFill>
                      <a:schemeClr val="accent1">
                        <a:lumMod val="60000"/>
                        <a:lumOff val="40000"/>
                      </a:schemeClr>
                    </a:solidFill>
                  </a:tcPr>
                </a:tc>
                <a:tc>
                  <a:txBody>
                    <a:bodyPr/>
                    <a:lstStyle/>
                    <a:p>
                      <a:pPr algn="ctr"/>
                      <a:r>
                        <a:rPr lang="en-US" sz="1600" dirty="0">
                          <a:latin typeface="Arial" panose="020B0604020202020204" pitchFamily="34" charset="0"/>
                          <a:cs typeface="Arial" panose="020B0604020202020204" pitchFamily="34" charset="0"/>
                        </a:rPr>
                        <a:t>$35,200</a:t>
                      </a:r>
                      <a:endParaRPr lang="en-US" sz="1600" dirty="0">
                        <a:solidFill>
                          <a:srgbClr val="000000"/>
                        </a:solidFill>
                        <a:latin typeface="Arial" panose="020B0604020202020204" pitchFamily="34" charset="0"/>
                        <a:cs typeface="Arial" panose="020B0604020202020204" pitchFamily="34" charset="0"/>
                      </a:endParaRPr>
                    </a:p>
                  </a:txBody>
                  <a:tcPr>
                    <a:solidFill>
                      <a:schemeClr val="accent1">
                        <a:lumMod val="60000"/>
                        <a:lumOff val="40000"/>
                      </a:schemeClr>
                    </a:solidFill>
                  </a:tcPr>
                </a:tc>
                <a:extLst>
                  <a:ext uri="{0D108BD9-81ED-4DB2-BD59-A6C34878D82A}">
                    <a16:rowId xmlns:a16="http://schemas.microsoft.com/office/drawing/2014/main" val="10001"/>
                  </a:ext>
                </a:extLst>
              </a:tr>
              <a:tr h="334440">
                <a:tc>
                  <a:txBody>
                    <a:bodyPr/>
                    <a:lstStyle/>
                    <a:p>
                      <a:r>
                        <a:rPr lang="en-US" sz="1600" dirty="0">
                          <a:latin typeface="Arial" panose="020B0604020202020204" pitchFamily="34" charset="0"/>
                          <a:cs typeface="Arial" panose="020B0604020202020204" pitchFamily="34" charset="0"/>
                        </a:rPr>
                        <a:t>Three Quarter-time </a:t>
                      </a:r>
                      <a:endParaRPr lang="en-US" sz="1600" dirty="0">
                        <a:solidFill>
                          <a:srgbClr val="000000"/>
                        </a:solidFill>
                        <a:latin typeface="Arial" panose="020B0604020202020204" pitchFamily="34" charset="0"/>
                        <a:cs typeface="Arial" panose="020B0604020202020204" pitchFamily="34" charset="0"/>
                      </a:endParaRPr>
                    </a:p>
                  </a:txBody>
                  <a:tcPr>
                    <a:solidFill>
                      <a:schemeClr val="accent1">
                        <a:lumMod val="60000"/>
                        <a:lumOff val="40000"/>
                      </a:schemeClr>
                    </a:solidFill>
                  </a:tcPr>
                </a:tc>
                <a:tc>
                  <a:txBody>
                    <a:bodyPr/>
                    <a:lstStyle/>
                    <a:p>
                      <a:pPr algn="ctr"/>
                      <a:r>
                        <a:rPr lang="en-US" sz="1600" dirty="0">
                          <a:solidFill>
                            <a:srgbClr val="000000"/>
                          </a:solidFill>
                          <a:latin typeface="Arial" panose="020B0604020202020204" pitchFamily="34" charset="0"/>
                          <a:cs typeface="Arial" panose="020B0604020202020204" pitchFamily="34" charset="0"/>
                        </a:rPr>
                        <a:t>0.7</a:t>
                      </a:r>
                    </a:p>
                  </a:txBody>
                  <a:tcPr>
                    <a:solidFill>
                      <a:schemeClr val="accent1">
                        <a:lumMod val="60000"/>
                        <a:lumOff val="40000"/>
                      </a:schemeClr>
                    </a:solidFill>
                  </a:tcPr>
                </a:tc>
                <a:tc>
                  <a:txBody>
                    <a:bodyPr/>
                    <a:lstStyle/>
                    <a:p>
                      <a:pPr algn="ctr"/>
                      <a:r>
                        <a:rPr lang="en-US" sz="1600" dirty="0">
                          <a:latin typeface="Arial" panose="020B0604020202020204" pitchFamily="34" charset="0"/>
                          <a:cs typeface="Arial" panose="020B0604020202020204" pitchFamily="34" charset="0"/>
                        </a:rPr>
                        <a:t>1,200</a:t>
                      </a:r>
                      <a:endParaRPr lang="en-US" sz="1600" dirty="0">
                        <a:solidFill>
                          <a:srgbClr val="000000"/>
                        </a:solidFill>
                        <a:latin typeface="Arial" panose="020B0604020202020204" pitchFamily="34" charset="0"/>
                        <a:cs typeface="Arial" panose="020B0604020202020204" pitchFamily="34" charset="0"/>
                      </a:endParaRPr>
                    </a:p>
                  </a:txBody>
                  <a:tcPr>
                    <a:solidFill>
                      <a:schemeClr val="accent1">
                        <a:lumMod val="60000"/>
                        <a:lumOff val="40000"/>
                      </a:schemeClr>
                    </a:solidFill>
                  </a:tcPr>
                </a:tc>
                <a:tc>
                  <a:txBody>
                    <a:bodyPr/>
                    <a:lstStyle/>
                    <a:p>
                      <a:pPr algn="ctr"/>
                      <a:r>
                        <a:rPr lang="en-US" sz="1600" dirty="0">
                          <a:latin typeface="Arial" panose="020B0604020202020204" pitchFamily="34" charset="0"/>
                          <a:cs typeface="Arial" panose="020B0604020202020204" pitchFamily="34" charset="0"/>
                        </a:rPr>
                        <a:t>n/a</a:t>
                      </a:r>
                      <a:endParaRPr lang="en-US" sz="1600" dirty="0">
                        <a:solidFill>
                          <a:srgbClr val="000000"/>
                        </a:solidFill>
                        <a:latin typeface="Arial" panose="020B0604020202020204" pitchFamily="34" charset="0"/>
                        <a:cs typeface="Arial" panose="020B0604020202020204" pitchFamily="34" charset="0"/>
                      </a:endParaRPr>
                    </a:p>
                  </a:txBody>
                  <a:tcPr>
                    <a:solidFill>
                      <a:schemeClr val="accent1">
                        <a:lumMod val="60000"/>
                        <a:lumOff val="40000"/>
                      </a:schemeClr>
                    </a:solidFill>
                  </a:tcPr>
                </a:tc>
                <a:tc>
                  <a:txBody>
                    <a:bodyPr/>
                    <a:lstStyle/>
                    <a:p>
                      <a:pPr algn="ctr"/>
                      <a:r>
                        <a:rPr lang="en-US" sz="1600" dirty="0">
                          <a:latin typeface="Arial" panose="020B0604020202020204" pitchFamily="34" charset="0"/>
                          <a:cs typeface="Arial" panose="020B0604020202020204" pitchFamily="34" charset="0"/>
                        </a:rPr>
                        <a:t>$24,640 </a:t>
                      </a:r>
                      <a:endParaRPr lang="en-US" sz="1600" dirty="0">
                        <a:solidFill>
                          <a:srgbClr val="000000"/>
                        </a:solidFill>
                        <a:latin typeface="Arial" panose="020B0604020202020204" pitchFamily="34" charset="0"/>
                        <a:cs typeface="Arial" panose="020B0604020202020204" pitchFamily="34" charset="0"/>
                      </a:endParaRPr>
                    </a:p>
                  </a:txBody>
                  <a:tcPr>
                    <a:solidFill>
                      <a:schemeClr val="accent1">
                        <a:lumMod val="60000"/>
                        <a:lumOff val="40000"/>
                      </a:schemeClr>
                    </a:solidFill>
                  </a:tcPr>
                </a:tc>
                <a:extLst>
                  <a:ext uri="{0D108BD9-81ED-4DB2-BD59-A6C34878D82A}">
                    <a16:rowId xmlns:a16="http://schemas.microsoft.com/office/drawing/2014/main" val="10002"/>
                  </a:ext>
                </a:extLst>
              </a:tr>
              <a:tr h="306963">
                <a:tc>
                  <a:txBody>
                    <a:bodyPr/>
                    <a:lstStyle/>
                    <a:p>
                      <a:r>
                        <a:rPr lang="en-US" sz="1600" dirty="0">
                          <a:latin typeface="Arial" panose="020B0604020202020204" pitchFamily="34" charset="0"/>
                          <a:cs typeface="Arial" panose="020B0604020202020204" pitchFamily="34" charset="0"/>
                        </a:rPr>
                        <a:t>Half-time</a:t>
                      </a:r>
                      <a:endParaRPr lang="en-US" sz="1600" dirty="0">
                        <a:solidFill>
                          <a:srgbClr val="000000"/>
                        </a:solidFill>
                        <a:latin typeface="Arial" panose="020B0604020202020204" pitchFamily="34" charset="0"/>
                        <a:cs typeface="Arial" panose="020B0604020202020204" pitchFamily="34" charset="0"/>
                      </a:endParaRPr>
                    </a:p>
                  </a:txBody>
                  <a:tcPr>
                    <a:solidFill>
                      <a:schemeClr val="accent1">
                        <a:lumMod val="60000"/>
                        <a:lumOff val="40000"/>
                      </a:schemeClr>
                    </a:solidFill>
                  </a:tcPr>
                </a:tc>
                <a:tc>
                  <a:txBody>
                    <a:bodyPr/>
                    <a:lstStyle/>
                    <a:p>
                      <a:pPr algn="ctr"/>
                      <a:r>
                        <a:rPr lang="en-US" sz="1600" dirty="0">
                          <a:solidFill>
                            <a:srgbClr val="000000"/>
                          </a:solidFill>
                          <a:latin typeface="Arial" panose="020B0604020202020204" pitchFamily="34" charset="0"/>
                          <a:cs typeface="Arial" panose="020B0604020202020204" pitchFamily="34" charset="0"/>
                        </a:rPr>
                        <a:t>0.5</a:t>
                      </a:r>
                    </a:p>
                  </a:txBody>
                  <a:tcPr>
                    <a:solidFill>
                      <a:schemeClr val="accent1">
                        <a:lumMod val="60000"/>
                        <a:lumOff val="40000"/>
                      </a:schemeClr>
                    </a:solidFill>
                  </a:tcPr>
                </a:tc>
                <a:tc>
                  <a:txBody>
                    <a:bodyPr/>
                    <a:lstStyle/>
                    <a:p>
                      <a:pPr algn="ctr"/>
                      <a:r>
                        <a:rPr lang="en-US" sz="1600" dirty="0">
                          <a:latin typeface="Arial" panose="020B0604020202020204" pitchFamily="34" charset="0"/>
                          <a:cs typeface="Arial" panose="020B0604020202020204" pitchFamily="34" charset="0"/>
                        </a:rPr>
                        <a:t>900</a:t>
                      </a:r>
                      <a:endParaRPr lang="en-US" sz="1600" dirty="0">
                        <a:solidFill>
                          <a:srgbClr val="000000"/>
                        </a:solidFill>
                        <a:latin typeface="Arial" panose="020B0604020202020204" pitchFamily="34" charset="0"/>
                        <a:cs typeface="Arial" panose="020B0604020202020204" pitchFamily="34" charset="0"/>
                      </a:endParaRPr>
                    </a:p>
                  </a:txBody>
                  <a:tcPr>
                    <a:solidFill>
                      <a:schemeClr val="accent1">
                        <a:lumMod val="60000"/>
                        <a:lumOff val="40000"/>
                      </a:schemeClr>
                    </a:solidFill>
                  </a:tcPr>
                </a:tc>
                <a:tc>
                  <a:txBody>
                    <a:bodyPr/>
                    <a:lstStyle/>
                    <a:p>
                      <a:pPr algn="ctr"/>
                      <a:r>
                        <a:rPr lang="en-US" sz="1600" dirty="0">
                          <a:latin typeface="Arial" panose="020B0604020202020204" pitchFamily="34" charset="0"/>
                          <a:cs typeface="Arial" panose="020B0604020202020204" pitchFamily="34" charset="0"/>
                        </a:rPr>
                        <a:t>n/a</a:t>
                      </a:r>
                      <a:endParaRPr lang="en-US" sz="1600" dirty="0">
                        <a:solidFill>
                          <a:srgbClr val="000000"/>
                        </a:solidFill>
                        <a:latin typeface="Arial" panose="020B0604020202020204" pitchFamily="34" charset="0"/>
                        <a:cs typeface="Arial" panose="020B0604020202020204" pitchFamily="34" charset="0"/>
                      </a:endParaRPr>
                    </a:p>
                  </a:txBody>
                  <a:tcPr>
                    <a:solidFill>
                      <a:schemeClr val="accent1">
                        <a:lumMod val="60000"/>
                        <a:lumOff val="40000"/>
                      </a:schemeClr>
                    </a:solidFill>
                  </a:tcPr>
                </a:tc>
                <a:tc>
                  <a:txBody>
                    <a:bodyPr/>
                    <a:lstStyle/>
                    <a:p>
                      <a:pPr algn="ctr"/>
                      <a:r>
                        <a:rPr lang="en-US" sz="1600" dirty="0">
                          <a:latin typeface="Arial" panose="020B0604020202020204" pitchFamily="34" charset="0"/>
                          <a:cs typeface="Arial" panose="020B0604020202020204" pitchFamily="34" charset="0"/>
                        </a:rPr>
                        <a:t>$17,600 </a:t>
                      </a:r>
                      <a:endParaRPr lang="en-US" sz="1600" dirty="0">
                        <a:solidFill>
                          <a:srgbClr val="000000"/>
                        </a:solidFill>
                        <a:latin typeface="Arial" panose="020B0604020202020204" pitchFamily="34" charset="0"/>
                        <a:cs typeface="Arial" panose="020B0604020202020204" pitchFamily="34" charset="0"/>
                      </a:endParaRPr>
                    </a:p>
                  </a:txBody>
                  <a:tcPr>
                    <a:solidFill>
                      <a:schemeClr val="accent1">
                        <a:lumMod val="60000"/>
                        <a:lumOff val="40000"/>
                      </a:schemeClr>
                    </a:solidFill>
                  </a:tcPr>
                </a:tc>
                <a:extLst>
                  <a:ext uri="{0D108BD9-81ED-4DB2-BD59-A6C34878D82A}">
                    <a16:rowId xmlns:a16="http://schemas.microsoft.com/office/drawing/2014/main" val="10003"/>
                  </a:ext>
                </a:extLst>
              </a:tr>
              <a:tr h="343839">
                <a:tc>
                  <a:txBody>
                    <a:bodyPr/>
                    <a:lstStyle/>
                    <a:p>
                      <a:r>
                        <a:rPr lang="en-US" sz="1600" dirty="0">
                          <a:latin typeface="Arial" panose="020B0604020202020204" pitchFamily="34" charset="0"/>
                          <a:cs typeface="Arial" panose="020B0604020202020204" pitchFamily="34" charset="0"/>
                        </a:rPr>
                        <a:t>Reduced Half-time </a:t>
                      </a:r>
                      <a:endParaRPr lang="en-US" sz="1600" dirty="0">
                        <a:solidFill>
                          <a:srgbClr val="000000"/>
                        </a:solidFill>
                        <a:latin typeface="Arial" panose="020B0604020202020204" pitchFamily="34" charset="0"/>
                        <a:cs typeface="Arial" panose="020B0604020202020204" pitchFamily="34" charset="0"/>
                      </a:endParaRPr>
                    </a:p>
                  </a:txBody>
                  <a:tcPr>
                    <a:solidFill>
                      <a:schemeClr val="accent1">
                        <a:lumMod val="60000"/>
                        <a:lumOff val="40000"/>
                      </a:schemeClr>
                    </a:solidFill>
                  </a:tcPr>
                </a:tc>
                <a:tc>
                  <a:txBody>
                    <a:bodyPr/>
                    <a:lstStyle/>
                    <a:p>
                      <a:pPr algn="ctr"/>
                      <a:r>
                        <a:rPr lang="en-US" sz="1600" dirty="0"/>
                        <a:t>0.3809524</a:t>
                      </a:r>
                      <a:endParaRPr lang="en-US" sz="1600" dirty="0">
                        <a:solidFill>
                          <a:srgbClr val="000000"/>
                        </a:solidFill>
                        <a:latin typeface="Arial" panose="020B0604020202020204" pitchFamily="34" charset="0"/>
                        <a:cs typeface="Arial" panose="020B0604020202020204" pitchFamily="34" charset="0"/>
                      </a:endParaRPr>
                    </a:p>
                  </a:txBody>
                  <a:tcPr>
                    <a:solidFill>
                      <a:schemeClr val="accent1">
                        <a:lumMod val="60000"/>
                        <a:lumOff val="40000"/>
                      </a:schemeClr>
                    </a:solidFill>
                  </a:tcPr>
                </a:tc>
                <a:tc>
                  <a:txBody>
                    <a:bodyPr/>
                    <a:lstStyle/>
                    <a:p>
                      <a:pPr algn="ctr"/>
                      <a:r>
                        <a:rPr lang="en-US" sz="1600" dirty="0">
                          <a:latin typeface="Arial" panose="020B0604020202020204" pitchFamily="34" charset="0"/>
                          <a:cs typeface="Arial" panose="020B0604020202020204" pitchFamily="34" charset="0"/>
                        </a:rPr>
                        <a:t>675</a:t>
                      </a:r>
                      <a:endParaRPr lang="en-US" sz="1600" dirty="0">
                        <a:solidFill>
                          <a:srgbClr val="000000"/>
                        </a:solidFill>
                        <a:latin typeface="Arial" panose="020B0604020202020204" pitchFamily="34" charset="0"/>
                        <a:cs typeface="Arial" panose="020B0604020202020204" pitchFamily="34" charset="0"/>
                      </a:endParaRPr>
                    </a:p>
                  </a:txBody>
                  <a:tcPr>
                    <a:solidFill>
                      <a:schemeClr val="accent1">
                        <a:lumMod val="60000"/>
                        <a:lumOff val="40000"/>
                      </a:schemeClr>
                    </a:solidFill>
                  </a:tcPr>
                </a:tc>
                <a:tc>
                  <a:txBody>
                    <a:bodyPr/>
                    <a:lstStyle/>
                    <a:p>
                      <a:pPr algn="ctr"/>
                      <a:r>
                        <a:rPr lang="en-US" sz="1600" dirty="0">
                          <a:latin typeface="Arial" panose="020B0604020202020204" pitchFamily="34" charset="0"/>
                          <a:cs typeface="Arial" panose="020B0604020202020204" pitchFamily="34" charset="0"/>
                        </a:rPr>
                        <a:t>n/a </a:t>
                      </a:r>
                      <a:endParaRPr lang="en-US" sz="1600" dirty="0">
                        <a:solidFill>
                          <a:srgbClr val="000000"/>
                        </a:solidFill>
                        <a:latin typeface="Arial" panose="020B0604020202020204" pitchFamily="34" charset="0"/>
                        <a:cs typeface="Arial" panose="020B0604020202020204" pitchFamily="34" charset="0"/>
                      </a:endParaRPr>
                    </a:p>
                  </a:txBody>
                  <a:tcPr>
                    <a:solidFill>
                      <a:schemeClr val="accent1">
                        <a:lumMod val="60000"/>
                        <a:lumOff val="40000"/>
                      </a:schemeClr>
                    </a:solidFill>
                  </a:tcPr>
                </a:tc>
                <a:tc>
                  <a:txBody>
                    <a:bodyPr/>
                    <a:lstStyle/>
                    <a:p>
                      <a:pPr algn="ctr"/>
                      <a:r>
                        <a:rPr lang="en-US" sz="1600" dirty="0">
                          <a:latin typeface="Arial" panose="020B0604020202020204" pitchFamily="34" charset="0"/>
                          <a:cs typeface="Arial" panose="020B0604020202020204" pitchFamily="34" charset="0"/>
                        </a:rPr>
                        <a:t>$13,376 </a:t>
                      </a:r>
                    </a:p>
                  </a:txBody>
                  <a:tcPr>
                    <a:solidFill>
                      <a:schemeClr val="accent1">
                        <a:lumMod val="60000"/>
                        <a:lumOff val="40000"/>
                      </a:schemeClr>
                    </a:solidFill>
                  </a:tcPr>
                </a:tc>
                <a:extLst>
                  <a:ext uri="{0D108BD9-81ED-4DB2-BD59-A6C34878D82A}">
                    <a16:rowId xmlns:a16="http://schemas.microsoft.com/office/drawing/2014/main" val="10004"/>
                  </a:ext>
                </a:extLst>
              </a:tr>
              <a:tr h="306963">
                <a:tc>
                  <a:txBody>
                    <a:bodyPr/>
                    <a:lstStyle/>
                    <a:p>
                      <a:r>
                        <a:rPr lang="en-US" sz="1600" dirty="0">
                          <a:latin typeface="Arial" panose="020B0604020202020204" pitchFamily="34" charset="0"/>
                          <a:cs typeface="Arial" panose="020B0604020202020204" pitchFamily="34" charset="0"/>
                        </a:rPr>
                        <a:t>Quarter-time</a:t>
                      </a:r>
                      <a:endParaRPr lang="en-US" sz="1600" dirty="0">
                        <a:solidFill>
                          <a:srgbClr val="000000"/>
                        </a:solidFill>
                        <a:latin typeface="Arial" panose="020B0604020202020204" pitchFamily="34" charset="0"/>
                        <a:cs typeface="Arial" panose="020B0604020202020204" pitchFamily="34" charset="0"/>
                      </a:endParaRPr>
                    </a:p>
                  </a:txBody>
                  <a:tcPr>
                    <a:solidFill>
                      <a:schemeClr val="accent1">
                        <a:lumMod val="60000"/>
                        <a:lumOff val="40000"/>
                      </a:schemeClr>
                    </a:solidFill>
                  </a:tcPr>
                </a:tc>
                <a:tc>
                  <a:txBody>
                    <a:bodyPr/>
                    <a:lstStyle/>
                    <a:p>
                      <a:pPr algn="ctr"/>
                      <a:r>
                        <a:rPr lang="en-US" sz="1600" dirty="0"/>
                        <a:t>0.26455027</a:t>
                      </a:r>
                      <a:endParaRPr lang="en-US" sz="1600" dirty="0">
                        <a:solidFill>
                          <a:srgbClr val="000000"/>
                        </a:solidFill>
                        <a:latin typeface="Arial" panose="020B0604020202020204" pitchFamily="34" charset="0"/>
                        <a:cs typeface="Arial" panose="020B0604020202020204" pitchFamily="34" charset="0"/>
                      </a:endParaRPr>
                    </a:p>
                  </a:txBody>
                  <a:tcPr>
                    <a:solidFill>
                      <a:schemeClr val="accent1">
                        <a:lumMod val="60000"/>
                        <a:lumOff val="40000"/>
                      </a:schemeClr>
                    </a:solidFill>
                  </a:tcPr>
                </a:tc>
                <a:tc>
                  <a:txBody>
                    <a:bodyPr/>
                    <a:lstStyle/>
                    <a:p>
                      <a:pPr algn="ctr"/>
                      <a:r>
                        <a:rPr lang="en-US" sz="1600" dirty="0">
                          <a:latin typeface="Arial" panose="020B0604020202020204" pitchFamily="34" charset="0"/>
                          <a:cs typeface="Arial" panose="020B0604020202020204" pitchFamily="34" charset="0"/>
                        </a:rPr>
                        <a:t>450</a:t>
                      </a:r>
                      <a:endParaRPr lang="en-US" sz="1600" dirty="0">
                        <a:solidFill>
                          <a:srgbClr val="000000"/>
                        </a:solidFill>
                        <a:latin typeface="Arial" panose="020B0604020202020204" pitchFamily="34" charset="0"/>
                        <a:cs typeface="Arial" panose="020B0604020202020204" pitchFamily="34" charset="0"/>
                      </a:endParaRPr>
                    </a:p>
                  </a:txBody>
                  <a:tcPr>
                    <a:solidFill>
                      <a:schemeClr val="accent1">
                        <a:lumMod val="60000"/>
                        <a:lumOff val="40000"/>
                      </a:schemeClr>
                    </a:solidFill>
                  </a:tcPr>
                </a:tc>
                <a:tc>
                  <a:txBody>
                    <a:bodyPr/>
                    <a:lstStyle/>
                    <a:p>
                      <a:pPr algn="ctr"/>
                      <a:r>
                        <a:rPr lang="en-US" sz="1600" dirty="0">
                          <a:latin typeface="Arial" panose="020B0604020202020204" pitchFamily="34" charset="0"/>
                          <a:cs typeface="Arial" panose="020B0604020202020204" pitchFamily="34" charset="0"/>
                        </a:rPr>
                        <a:t>n/a</a:t>
                      </a:r>
                      <a:endParaRPr lang="en-US" sz="1600" dirty="0">
                        <a:solidFill>
                          <a:srgbClr val="000000"/>
                        </a:solidFill>
                        <a:latin typeface="Arial" panose="020B0604020202020204" pitchFamily="34" charset="0"/>
                        <a:cs typeface="Arial" panose="020B0604020202020204" pitchFamily="34" charset="0"/>
                      </a:endParaRPr>
                    </a:p>
                  </a:txBody>
                  <a:tcPr>
                    <a:solidFill>
                      <a:schemeClr val="accent1">
                        <a:lumMod val="60000"/>
                        <a:lumOff val="40000"/>
                      </a:schemeClr>
                    </a:solidFill>
                  </a:tcPr>
                </a:tc>
                <a:tc>
                  <a:txBody>
                    <a:bodyPr/>
                    <a:lstStyle/>
                    <a:p>
                      <a:pPr algn="ctr"/>
                      <a:r>
                        <a:rPr lang="en-US" sz="1600" dirty="0">
                          <a:latin typeface="Arial" panose="020B0604020202020204" pitchFamily="34" charset="0"/>
                          <a:cs typeface="Arial" panose="020B0604020202020204" pitchFamily="34" charset="0"/>
                        </a:rPr>
                        <a:t>$9,152 </a:t>
                      </a:r>
                    </a:p>
                  </a:txBody>
                  <a:tcPr>
                    <a:solidFill>
                      <a:schemeClr val="accent1">
                        <a:lumMod val="60000"/>
                        <a:lumOff val="40000"/>
                      </a:schemeClr>
                    </a:solidFill>
                  </a:tcPr>
                </a:tc>
                <a:extLst>
                  <a:ext uri="{0D108BD9-81ED-4DB2-BD59-A6C34878D82A}">
                    <a16:rowId xmlns:a16="http://schemas.microsoft.com/office/drawing/2014/main" val="10005"/>
                  </a:ext>
                </a:extLst>
              </a:tr>
              <a:tr h="306963">
                <a:tc>
                  <a:txBody>
                    <a:bodyPr/>
                    <a:lstStyle/>
                    <a:p>
                      <a:r>
                        <a:rPr lang="en-US" sz="1600" dirty="0">
                          <a:latin typeface="Arial" panose="020B0604020202020204" pitchFamily="34" charset="0"/>
                          <a:cs typeface="Arial" panose="020B0604020202020204" pitchFamily="34" charset="0"/>
                        </a:rPr>
                        <a:t>Minimum-time</a:t>
                      </a:r>
                      <a:endParaRPr lang="en-US" sz="1600" dirty="0">
                        <a:solidFill>
                          <a:srgbClr val="000000"/>
                        </a:solidFill>
                        <a:latin typeface="Arial" panose="020B0604020202020204" pitchFamily="34" charset="0"/>
                        <a:cs typeface="Arial" panose="020B0604020202020204" pitchFamily="34" charset="0"/>
                      </a:endParaRPr>
                    </a:p>
                  </a:txBody>
                  <a:tcPr>
                    <a:solidFill>
                      <a:schemeClr val="accent1">
                        <a:lumMod val="60000"/>
                        <a:lumOff val="40000"/>
                      </a:schemeClr>
                    </a:solidFill>
                  </a:tcPr>
                </a:tc>
                <a:tc>
                  <a:txBody>
                    <a:bodyPr/>
                    <a:lstStyle/>
                    <a:p>
                      <a:pPr algn="ctr"/>
                      <a:r>
                        <a:rPr lang="en-US" sz="1600" dirty="0"/>
                        <a:t>0.21164022</a:t>
                      </a:r>
                      <a:endParaRPr lang="en-US" sz="1600" dirty="0">
                        <a:solidFill>
                          <a:srgbClr val="000000"/>
                        </a:solidFill>
                        <a:latin typeface="Arial" panose="020B0604020202020204" pitchFamily="34" charset="0"/>
                        <a:cs typeface="Arial" panose="020B0604020202020204" pitchFamily="34" charset="0"/>
                      </a:endParaRPr>
                    </a:p>
                  </a:txBody>
                  <a:tcPr>
                    <a:solidFill>
                      <a:schemeClr val="accent1">
                        <a:lumMod val="60000"/>
                        <a:lumOff val="40000"/>
                      </a:schemeClr>
                    </a:solidFill>
                  </a:tcPr>
                </a:tc>
                <a:tc>
                  <a:txBody>
                    <a:bodyPr/>
                    <a:lstStyle/>
                    <a:p>
                      <a:pPr algn="ctr"/>
                      <a:r>
                        <a:rPr lang="en-US" sz="1600" dirty="0">
                          <a:latin typeface="Arial" panose="020B0604020202020204" pitchFamily="34" charset="0"/>
                          <a:cs typeface="Arial" panose="020B0604020202020204" pitchFamily="34" charset="0"/>
                        </a:rPr>
                        <a:t>300</a:t>
                      </a:r>
                      <a:endParaRPr lang="en-US" sz="1600" dirty="0">
                        <a:solidFill>
                          <a:srgbClr val="000000"/>
                        </a:solidFill>
                        <a:latin typeface="Arial" panose="020B0604020202020204" pitchFamily="34" charset="0"/>
                        <a:cs typeface="Arial" panose="020B0604020202020204" pitchFamily="34" charset="0"/>
                      </a:endParaRPr>
                    </a:p>
                  </a:txBody>
                  <a:tcPr>
                    <a:solidFill>
                      <a:schemeClr val="accent1">
                        <a:lumMod val="60000"/>
                        <a:lumOff val="40000"/>
                      </a:schemeClr>
                    </a:solidFill>
                  </a:tcPr>
                </a:tc>
                <a:tc>
                  <a:txBody>
                    <a:bodyPr/>
                    <a:lstStyle/>
                    <a:p>
                      <a:pPr algn="ctr"/>
                      <a:r>
                        <a:rPr lang="en-US" sz="1600" dirty="0">
                          <a:latin typeface="Arial" panose="020B0604020202020204" pitchFamily="34" charset="0"/>
                          <a:cs typeface="Arial" panose="020B0604020202020204" pitchFamily="34" charset="0"/>
                        </a:rPr>
                        <a:t>n/a</a:t>
                      </a:r>
                      <a:endParaRPr lang="en-US" sz="1600" dirty="0">
                        <a:solidFill>
                          <a:srgbClr val="000000"/>
                        </a:solidFill>
                        <a:latin typeface="Arial" panose="020B0604020202020204" pitchFamily="34" charset="0"/>
                        <a:cs typeface="Arial" panose="020B0604020202020204" pitchFamily="34" charset="0"/>
                      </a:endParaRPr>
                    </a:p>
                  </a:txBody>
                  <a:tcPr>
                    <a:solidFill>
                      <a:schemeClr val="accent1">
                        <a:lumMod val="60000"/>
                        <a:lumOff val="40000"/>
                      </a:schemeClr>
                    </a:solidFill>
                  </a:tcPr>
                </a:tc>
                <a:tc>
                  <a:txBody>
                    <a:bodyPr/>
                    <a:lstStyle/>
                    <a:p>
                      <a:pPr algn="ctr"/>
                      <a:r>
                        <a:rPr lang="en-US" sz="1600" dirty="0">
                          <a:latin typeface="Arial" panose="020B0604020202020204" pitchFamily="34" charset="0"/>
                          <a:cs typeface="Arial" panose="020B0604020202020204" pitchFamily="34" charset="0"/>
                        </a:rPr>
                        <a:t>$7,392 </a:t>
                      </a:r>
                    </a:p>
                  </a:txBody>
                  <a:tcPr>
                    <a:solidFill>
                      <a:schemeClr val="accent1">
                        <a:lumMod val="60000"/>
                        <a:lumOff val="40000"/>
                      </a:schemeClr>
                    </a:solidFill>
                  </a:tcPr>
                </a:tc>
                <a:extLst>
                  <a:ext uri="{0D108BD9-81ED-4DB2-BD59-A6C34878D82A}">
                    <a16:rowId xmlns:a16="http://schemas.microsoft.com/office/drawing/2014/main" val="10006"/>
                  </a:ext>
                </a:extLst>
              </a:tr>
              <a:tr h="117827">
                <a:tc>
                  <a:txBody>
                    <a:bodyPr/>
                    <a:lstStyle/>
                    <a:p>
                      <a:r>
                        <a:rPr lang="en-US" sz="1600" dirty="0">
                          <a:solidFill>
                            <a:srgbClr val="000000"/>
                          </a:solidFill>
                          <a:latin typeface="Arial" panose="020B0604020202020204" pitchFamily="34" charset="0"/>
                          <a:cs typeface="Arial" panose="020B0604020202020204" pitchFamily="34" charset="0"/>
                        </a:rPr>
                        <a:t>Abbreviated-time</a:t>
                      </a:r>
                    </a:p>
                  </a:txBody>
                  <a:tcPr>
                    <a:solidFill>
                      <a:schemeClr val="accent1">
                        <a:lumMod val="60000"/>
                        <a:lumOff val="40000"/>
                      </a:schemeClr>
                    </a:solidFill>
                  </a:tcPr>
                </a:tc>
                <a:tc>
                  <a:txBody>
                    <a:bodyPr/>
                    <a:lstStyle/>
                    <a:p>
                      <a:pPr algn="ctr"/>
                      <a:r>
                        <a:rPr lang="en-US" sz="1600" dirty="0"/>
                        <a:t>0.07054674</a:t>
                      </a:r>
                      <a:endParaRPr lang="en-US" sz="1600" dirty="0">
                        <a:solidFill>
                          <a:srgbClr val="000000"/>
                        </a:solidFill>
                        <a:latin typeface="Arial" panose="020B0604020202020204" pitchFamily="34" charset="0"/>
                        <a:cs typeface="Arial" panose="020B0604020202020204" pitchFamily="34" charset="0"/>
                      </a:endParaRPr>
                    </a:p>
                  </a:txBody>
                  <a:tcPr>
                    <a:solidFill>
                      <a:schemeClr val="accent1">
                        <a:lumMod val="60000"/>
                        <a:lumOff val="40000"/>
                      </a:schemeClr>
                    </a:solidFill>
                  </a:tcPr>
                </a:tc>
                <a:tc>
                  <a:txBody>
                    <a:bodyPr/>
                    <a:lstStyle/>
                    <a:p>
                      <a:pPr algn="ctr"/>
                      <a:r>
                        <a:rPr lang="en-US" sz="1600" dirty="0">
                          <a:solidFill>
                            <a:srgbClr val="000000"/>
                          </a:solidFill>
                          <a:latin typeface="Arial" panose="020B0604020202020204" pitchFamily="34" charset="0"/>
                          <a:cs typeface="Arial" panose="020B0604020202020204" pitchFamily="34" charset="0"/>
                        </a:rPr>
                        <a:t>100</a:t>
                      </a:r>
                    </a:p>
                  </a:txBody>
                  <a:tcPr>
                    <a:solidFill>
                      <a:schemeClr val="accent1">
                        <a:lumMod val="60000"/>
                        <a:lumOff val="40000"/>
                      </a:schemeClr>
                    </a:solidFill>
                  </a:tcPr>
                </a:tc>
                <a:tc>
                  <a:txBody>
                    <a:bodyPr/>
                    <a:lstStyle/>
                    <a:p>
                      <a:pPr algn="ctr"/>
                      <a:r>
                        <a:rPr lang="en-US" sz="1600" dirty="0">
                          <a:solidFill>
                            <a:srgbClr val="000000"/>
                          </a:solidFill>
                          <a:latin typeface="Arial" panose="020B0604020202020204" pitchFamily="34" charset="0"/>
                          <a:cs typeface="Arial" panose="020B0604020202020204" pitchFamily="34" charset="0"/>
                        </a:rPr>
                        <a:t>n/a</a:t>
                      </a:r>
                    </a:p>
                  </a:txBody>
                  <a:tcPr>
                    <a:solidFill>
                      <a:schemeClr val="accent1">
                        <a:lumMod val="60000"/>
                        <a:lumOff val="40000"/>
                      </a:schemeClr>
                    </a:solidFill>
                  </a:tcPr>
                </a:tc>
                <a:tc>
                  <a:txBody>
                    <a:bodyPr/>
                    <a:lstStyle/>
                    <a:p>
                      <a:pPr algn="ctr"/>
                      <a:r>
                        <a:rPr lang="en-US" sz="1600" dirty="0">
                          <a:latin typeface="Arial" panose="020B0604020202020204" pitchFamily="34" charset="0"/>
                          <a:cs typeface="Arial" panose="020B0604020202020204" pitchFamily="34" charset="0"/>
                        </a:rPr>
                        <a:t>$2,112</a:t>
                      </a:r>
                    </a:p>
                  </a:txBody>
                  <a:tcPr>
                    <a:solidFill>
                      <a:schemeClr val="accent1">
                        <a:lumMod val="60000"/>
                        <a:lumOff val="40000"/>
                      </a:schemeClr>
                    </a:solidFill>
                  </a:tcPr>
                </a:tc>
                <a:extLst>
                  <a:ext uri="{0D108BD9-81ED-4DB2-BD59-A6C34878D82A}">
                    <a16:rowId xmlns:a16="http://schemas.microsoft.com/office/drawing/2014/main" val="3491280508"/>
                  </a:ext>
                </a:extLst>
              </a:tr>
            </a:tbl>
          </a:graphicData>
        </a:graphic>
      </p:graphicFrame>
    </p:spTree>
    <p:extLst>
      <p:ext uri="{BB962C8B-B14F-4D97-AF65-F5344CB8AC3E}">
        <p14:creationId xmlns:p14="http://schemas.microsoft.com/office/powerpoint/2010/main" val="60883824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04-SHAPE">
            <a:extLst>
              <a:ext uri="{FF2B5EF4-FFF2-40B4-BE49-F238E27FC236}">
                <a16:creationId xmlns:a16="http://schemas.microsoft.com/office/drawing/2014/main" id="{068DE60E-A290-40AB-BF2E-E6C9DA9EE9D1}"/>
              </a:ext>
            </a:extLst>
          </p:cNvPr>
          <p:cNvSpPr/>
          <p:nvPr/>
        </p:nvSpPr>
        <p:spPr>
          <a:xfrm>
            <a:off x="4086225" y="-12880"/>
            <a:ext cx="5057775" cy="7023279"/>
          </a:xfrm>
          <a:prstGeom prst="rect">
            <a:avLst/>
          </a:prstGeom>
          <a:gradFill>
            <a:gsLst>
              <a:gs pos="100000">
                <a:srgbClr val="FF671F"/>
              </a:gs>
              <a:gs pos="0">
                <a:srgbClr val="DA1884"/>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03-SHAPE">
            <a:extLst>
              <a:ext uri="{FF2B5EF4-FFF2-40B4-BE49-F238E27FC236}">
                <a16:creationId xmlns:a16="http://schemas.microsoft.com/office/drawing/2014/main" id="{DBEE010F-8C95-4AE5-A300-8AD53FCC553C}"/>
              </a:ext>
            </a:extLst>
          </p:cNvPr>
          <p:cNvSpPr/>
          <p:nvPr/>
        </p:nvSpPr>
        <p:spPr>
          <a:xfrm>
            <a:off x="4086224" y="228600"/>
            <a:ext cx="4905375" cy="59436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CA632AE7-A546-4FB7-AA55-66DE4A53096B}"/>
              </a:ext>
            </a:extLst>
          </p:cNvPr>
          <p:cNvGrpSpPr/>
          <p:nvPr/>
        </p:nvGrpSpPr>
        <p:grpSpPr>
          <a:xfrm>
            <a:off x="5181600" y="6172200"/>
            <a:ext cx="3856771" cy="353235"/>
            <a:chOff x="9950101" y="9315355"/>
            <a:chExt cx="7713542" cy="706469"/>
          </a:xfrm>
        </p:grpSpPr>
        <p:pic>
          <p:nvPicPr>
            <p:cNvPr id="20" name="Picture 19">
              <a:extLst>
                <a:ext uri="{FF2B5EF4-FFF2-40B4-BE49-F238E27FC236}">
                  <a16:creationId xmlns:a16="http://schemas.microsoft.com/office/drawing/2014/main" id="{D9400DAF-A079-4024-A3AC-88693B78264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950101" y="9486900"/>
              <a:ext cx="2286000" cy="517192"/>
            </a:xfrm>
            <a:prstGeom prst="rect">
              <a:avLst/>
            </a:prstGeom>
          </p:spPr>
        </p:pic>
        <p:pic>
          <p:nvPicPr>
            <p:cNvPr id="21" name="Picture 20">
              <a:extLst>
                <a:ext uri="{FF2B5EF4-FFF2-40B4-BE49-F238E27FC236}">
                  <a16:creationId xmlns:a16="http://schemas.microsoft.com/office/drawing/2014/main" id="{70995266-1D02-4295-B2A6-1F2B21C57E9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2801599" y="9315355"/>
              <a:ext cx="1569737" cy="684865"/>
            </a:xfrm>
            <a:prstGeom prst="rect">
              <a:avLst/>
            </a:prstGeom>
          </p:spPr>
        </p:pic>
        <p:pic>
          <p:nvPicPr>
            <p:cNvPr id="22" name="Picture 21">
              <a:extLst>
                <a:ext uri="{FF2B5EF4-FFF2-40B4-BE49-F238E27FC236}">
                  <a16:creationId xmlns:a16="http://schemas.microsoft.com/office/drawing/2014/main" id="{DE36C03E-9001-4434-9BD2-37DB63182CE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4935200" y="9490771"/>
              <a:ext cx="2728443" cy="509449"/>
            </a:xfrm>
            <a:prstGeom prst="rect">
              <a:avLst/>
            </a:prstGeom>
          </p:spPr>
        </p:pic>
        <p:cxnSp>
          <p:nvCxnSpPr>
            <p:cNvPr id="23" name="Straight Connector 22">
              <a:extLst>
                <a:ext uri="{FF2B5EF4-FFF2-40B4-BE49-F238E27FC236}">
                  <a16:creationId xmlns:a16="http://schemas.microsoft.com/office/drawing/2014/main" id="{B5153840-2DDE-4523-826B-5C5C55689FD3}"/>
                </a:ext>
              </a:extLst>
            </p:cNvPr>
            <p:cNvCxnSpPr/>
            <p:nvPr/>
          </p:nvCxnSpPr>
          <p:spPr>
            <a:xfrm>
              <a:off x="12496800" y="9471660"/>
              <a:ext cx="0" cy="548640"/>
            </a:xfrm>
            <a:prstGeom prst="line">
              <a:avLst/>
            </a:prstGeom>
            <a:ln w="6350" cap="sq">
              <a:solidFill>
                <a:schemeClr val="bg1">
                  <a:lumMod val="75000"/>
                </a:schemeClr>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783E856-C9A5-4165-8EB3-E5FE9F2F1174}"/>
                </a:ext>
              </a:extLst>
            </p:cNvPr>
            <p:cNvCxnSpPr/>
            <p:nvPr/>
          </p:nvCxnSpPr>
          <p:spPr>
            <a:xfrm>
              <a:off x="14630400" y="9473184"/>
              <a:ext cx="0" cy="548640"/>
            </a:xfrm>
            <a:prstGeom prst="line">
              <a:avLst/>
            </a:prstGeom>
            <a:ln w="6350" cap="sq">
              <a:solidFill>
                <a:schemeClr val="bg1">
                  <a:lumMod val="75000"/>
                </a:schemeClr>
              </a:solidFill>
              <a:bevel/>
              <a:headEnd type="none"/>
              <a:tailEnd type="none"/>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6DFBD49A-58A8-407C-B6D6-F4B2A65531FD}"/>
              </a:ext>
            </a:extLst>
          </p:cNvPr>
          <p:cNvSpPr txBox="1"/>
          <p:nvPr/>
        </p:nvSpPr>
        <p:spPr>
          <a:xfrm>
            <a:off x="304800" y="312738"/>
            <a:ext cx="8534400" cy="707886"/>
          </a:xfrm>
          <a:prstGeom prst="rect">
            <a:avLst/>
          </a:prstGeom>
          <a:ln>
            <a:solidFill>
              <a:schemeClr val="tx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4000" dirty="0">
                <a:latin typeface="Arial" panose="020B0604020202020204" pitchFamily="34" charset="0"/>
                <a:cs typeface="Arial" panose="020B0604020202020204" pitchFamily="34" charset="0"/>
              </a:rPr>
              <a:t>Match Requirements</a:t>
            </a:r>
          </a:p>
        </p:txBody>
      </p:sp>
      <p:sp>
        <p:nvSpPr>
          <p:cNvPr id="11" name="Rectangle 10">
            <a:extLst>
              <a:ext uri="{FF2B5EF4-FFF2-40B4-BE49-F238E27FC236}">
                <a16:creationId xmlns:a16="http://schemas.microsoft.com/office/drawing/2014/main" id="{0C2CDEB1-8766-42ED-9BE6-7C2A02101B90}"/>
              </a:ext>
            </a:extLst>
          </p:cNvPr>
          <p:cNvSpPr/>
          <p:nvPr/>
        </p:nvSpPr>
        <p:spPr>
          <a:xfrm>
            <a:off x="304800" y="1295400"/>
            <a:ext cx="8366631" cy="1938992"/>
          </a:xfrm>
          <a:prstGeom prst="rect">
            <a:avLst/>
          </a:prstGeom>
        </p:spPr>
        <p:txBody>
          <a:bodyPr wrap="square">
            <a:spAutoFit/>
          </a:bodyPr>
          <a:lstStyle/>
          <a:p>
            <a:pPr algn="just"/>
            <a:r>
              <a:rPr lang="en-US" sz="2000" dirty="0">
                <a:latin typeface="Arial" panose="020B0604020202020204" pitchFamily="34" charset="0"/>
                <a:cs typeface="Arial" panose="020B0604020202020204" pitchFamily="34" charset="0"/>
              </a:rPr>
              <a:t>Applicants are required to match funds based on the chart below. The applicant’s match can be federal or non-federal cash and/or in-kind contributions. </a:t>
            </a:r>
          </a:p>
          <a:p>
            <a:pPr algn="just"/>
            <a:endParaRPr lang="en-US" sz="2000" dirty="0">
              <a:latin typeface="Arial" panose="020B0604020202020204" pitchFamily="34" charset="0"/>
              <a:cs typeface="Arial" panose="020B0604020202020204" pitchFamily="34" charset="0"/>
            </a:endParaRPr>
          </a:p>
          <a:p>
            <a:pPr algn="just"/>
            <a:r>
              <a:rPr lang="en-US" sz="2000" dirty="0">
                <a:latin typeface="Arial" panose="020B0604020202020204" pitchFamily="34" charset="0"/>
                <a:cs typeface="Arial" panose="020B0604020202020204" pitchFamily="34" charset="0"/>
              </a:rPr>
              <a:t>Applicants must demonstrate the ability to meet the match requirement at the time of application submission. </a:t>
            </a:r>
          </a:p>
        </p:txBody>
      </p:sp>
      <p:graphicFrame>
        <p:nvGraphicFramePr>
          <p:cNvPr id="12" name="Table 11">
            <a:extLst>
              <a:ext uri="{FF2B5EF4-FFF2-40B4-BE49-F238E27FC236}">
                <a16:creationId xmlns:a16="http://schemas.microsoft.com/office/drawing/2014/main" id="{94988ACB-3754-433C-A8E8-A063BFAA4143}"/>
              </a:ext>
            </a:extLst>
          </p:cNvPr>
          <p:cNvGraphicFramePr>
            <a:graphicFrameLocks noGrp="1"/>
          </p:cNvGraphicFramePr>
          <p:nvPr>
            <p:extLst>
              <p:ext uri="{D42A27DB-BD31-4B8C-83A1-F6EECF244321}">
                <p14:modId xmlns:p14="http://schemas.microsoft.com/office/powerpoint/2010/main" val="1034310653"/>
              </p:ext>
            </p:extLst>
          </p:nvPr>
        </p:nvGraphicFramePr>
        <p:xfrm>
          <a:off x="381000" y="3505200"/>
          <a:ext cx="8290431" cy="1325880"/>
        </p:xfrm>
        <a:graphic>
          <a:graphicData uri="http://schemas.openxmlformats.org/drawingml/2006/table">
            <a:tbl>
              <a:tblPr firstRow="1" bandRow="1">
                <a:tableStyleId>{5C22544A-7EE6-4342-B048-85BDC9FD1C3A}</a:tableStyleId>
              </a:tblPr>
              <a:tblGrid>
                <a:gridCol w="1973911">
                  <a:extLst>
                    <a:ext uri="{9D8B030D-6E8A-4147-A177-3AD203B41FA5}">
                      <a16:colId xmlns:a16="http://schemas.microsoft.com/office/drawing/2014/main" val="20000"/>
                    </a:ext>
                  </a:extLst>
                </a:gridCol>
                <a:gridCol w="845492">
                  <a:extLst>
                    <a:ext uri="{9D8B030D-6E8A-4147-A177-3AD203B41FA5}">
                      <a16:colId xmlns:a16="http://schemas.microsoft.com/office/drawing/2014/main" val="20001"/>
                    </a:ext>
                  </a:extLst>
                </a:gridCol>
                <a:gridCol w="733638">
                  <a:extLst>
                    <a:ext uri="{9D8B030D-6E8A-4147-A177-3AD203B41FA5}">
                      <a16:colId xmlns:a16="http://schemas.microsoft.com/office/drawing/2014/main" val="20002"/>
                    </a:ext>
                  </a:extLst>
                </a:gridCol>
                <a:gridCol w="789565">
                  <a:extLst>
                    <a:ext uri="{9D8B030D-6E8A-4147-A177-3AD203B41FA5}">
                      <a16:colId xmlns:a16="http://schemas.microsoft.com/office/drawing/2014/main" val="20003"/>
                    </a:ext>
                  </a:extLst>
                </a:gridCol>
                <a:gridCol w="789565">
                  <a:extLst>
                    <a:ext uri="{9D8B030D-6E8A-4147-A177-3AD203B41FA5}">
                      <a16:colId xmlns:a16="http://schemas.microsoft.com/office/drawing/2014/main" val="20004"/>
                    </a:ext>
                  </a:extLst>
                </a:gridCol>
                <a:gridCol w="789565">
                  <a:extLst>
                    <a:ext uri="{9D8B030D-6E8A-4147-A177-3AD203B41FA5}">
                      <a16:colId xmlns:a16="http://schemas.microsoft.com/office/drawing/2014/main" val="20005"/>
                    </a:ext>
                  </a:extLst>
                </a:gridCol>
                <a:gridCol w="789565">
                  <a:extLst>
                    <a:ext uri="{9D8B030D-6E8A-4147-A177-3AD203B41FA5}">
                      <a16:colId xmlns:a16="http://schemas.microsoft.com/office/drawing/2014/main" val="20006"/>
                    </a:ext>
                  </a:extLst>
                </a:gridCol>
                <a:gridCol w="789565">
                  <a:extLst>
                    <a:ext uri="{9D8B030D-6E8A-4147-A177-3AD203B41FA5}">
                      <a16:colId xmlns:a16="http://schemas.microsoft.com/office/drawing/2014/main" val="20007"/>
                    </a:ext>
                  </a:extLst>
                </a:gridCol>
                <a:gridCol w="789565">
                  <a:extLst>
                    <a:ext uri="{9D8B030D-6E8A-4147-A177-3AD203B41FA5}">
                      <a16:colId xmlns:a16="http://schemas.microsoft.com/office/drawing/2014/main" val="20008"/>
                    </a:ext>
                  </a:extLst>
                </a:gridCol>
              </a:tblGrid>
              <a:tr h="685800">
                <a:tc>
                  <a:txBody>
                    <a:bodyPr/>
                    <a:lstStyle/>
                    <a:p>
                      <a:r>
                        <a:rPr lang="en-US" b="1" dirty="0">
                          <a:solidFill>
                            <a:srgbClr val="000000"/>
                          </a:solidFill>
                          <a:latin typeface="Arial" panose="020B0604020202020204" pitchFamily="34" charset="0"/>
                          <a:cs typeface="Arial" panose="020B0604020202020204" pitchFamily="34" charset="0"/>
                        </a:rPr>
                        <a:t>AmeriCorps Funding Year </a:t>
                      </a:r>
                      <a:endParaRPr lang="en-US" dirty="0"/>
                    </a:p>
                  </a:txBody>
                  <a:tcPr>
                    <a:solidFill>
                      <a:schemeClr val="accent1">
                        <a:lumMod val="40000"/>
                        <a:lumOff val="60000"/>
                      </a:schemeClr>
                    </a:solidFill>
                  </a:tcPr>
                </a:tc>
                <a:tc>
                  <a:txBody>
                    <a:bodyPr/>
                    <a:lstStyle/>
                    <a:p>
                      <a:r>
                        <a:rPr lang="en-US" b="1" dirty="0">
                          <a:solidFill>
                            <a:srgbClr val="000000"/>
                          </a:solidFill>
                          <a:latin typeface="Arial" panose="020B0604020202020204" pitchFamily="34" charset="0"/>
                          <a:cs typeface="Arial" panose="020B0604020202020204" pitchFamily="34" charset="0"/>
                        </a:rPr>
                        <a:t>1, 2, 3 </a:t>
                      </a:r>
                      <a:endParaRPr lang="en-US" dirty="0"/>
                    </a:p>
                  </a:txBody>
                  <a:tcPr>
                    <a:solidFill>
                      <a:schemeClr val="accent1">
                        <a:lumMod val="40000"/>
                        <a:lumOff val="60000"/>
                      </a:schemeClr>
                    </a:solidFill>
                  </a:tcPr>
                </a:tc>
                <a:tc>
                  <a:txBody>
                    <a:bodyPr/>
                    <a:lstStyle/>
                    <a:p>
                      <a:r>
                        <a:rPr lang="en-US" b="1" dirty="0">
                          <a:solidFill>
                            <a:srgbClr val="000000"/>
                          </a:solidFill>
                          <a:latin typeface="Arial" panose="020B0604020202020204" pitchFamily="34" charset="0"/>
                          <a:cs typeface="Arial" panose="020B0604020202020204" pitchFamily="34" charset="0"/>
                        </a:rPr>
                        <a:t>4</a:t>
                      </a:r>
                      <a:endParaRPr lang="en-US" dirty="0"/>
                    </a:p>
                  </a:txBody>
                  <a:tcPr>
                    <a:solidFill>
                      <a:schemeClr val="accent1">
                        <a:lumMod val="40000"/>
                        <a:lumOff val="60000"/>
                      </a:schemeClr>
                    </a:solidFill>
                  </a:tcPr>
                </a:tc>
                <a:tc>
                  <a:txBody>
                    <a:bodyPr/>
                    <a:lstStyle/>
                    <a:p>
                      <a:r>
                        <a:rPr lang="en-US" b="1" dirty="0">
                          <a:solidFill>
                            <a:srgbClr val="000000"/>
                          </a:solidFill>
                          <a:latin typeface="Arial" panose="020B0604020202020204" pitchFamily="34" charset="0"/>
                          <a:cs typeface="Arial" panose="020B0604020202020204" pitchFamily="34" charset="0"/>
                        </a:rPr>
                        <a:t>5</a:t>
                      </a:r>
                      <a:endParaRPr lang="en-US" dirty="0"/>
                    </a:p>
                  </a:txBody>
                  <a:tcPr>
                    <a:solidFill>
                      <a:schemeClr val="accent1">
                        <a:lumMod val="40000"/>
                        <a:lumOff val="60000"/>
                      </a:schemeClr>
                    </a:solidFill>
                  </a:tcPr>
                </a:tc>
                <a:tc>
                  <a:txBody>
                    <a:bodyPr/>
                    <a:lstStyle/>
                    <a:p>
                      <a:r>
                        <a:rPr lang="en-US" b="1" dirty="0">
                          <a:solidFill>
                            <a:srgbClr val="000000"/>
                          </a:solidFill>
                          <a:latin typeface="Arial" panose="020B0604020202020204" pitchFamily="34" charset="0"/>
                          <a:cs typeface="Arial" panose="020B0604020202020204" pitchFamily="34" charset="0"/>
                        </a:rPr>
                        <a:t>6</a:t>
                      </a:r>
                      <a:endParaRPr lang="en-US" dirty="0"/>
                    </a:p>
                  </a:txBody>
                  <a:tcPr>
                    <a:solidFill>
                      <a:schemeClr val="accent1">
                        <a:lumMod val="40000"/>
                        <a:lumOff val="60000"/>
                      </a:schemeClr>
                    </a:solidFill>
                  </a:tcPr>
                </a:tc>
                <a:tc>
                  <a:txBody>
                    <a:bodyPr/>
                    <a:lstStyle/>
                    <a:p>
                      <a:r>
                        <a:rPr lang="en-US" b="1" dirty="0">
                          <a:solidFill>
                            <a:srgbClr val="000000"/>
                          </a:solidFill>
                          <a:latin typeface="Arial" panose="020B0604020202020204" pitchFamily="34" charset="0"/>
                          <a:cs typeface="Arial" panose="020B0604020202020204" pitchFamily="34" charset="0"/>
                        </a:rPr>
                        <a:t>7</a:t>
                      </a:r>
                      <a:endParaRPr lang="en-US" dirty="0"/>
                    </a:p>
                  </a:txBody>
                  <a:tcPr>
                    <a:solidFill>
                      <a:schemeClr val="accent1">
                        <a:lumMod val="40000"/>
                        <a:lumOff val="60000"/>
                      </a:schemeClr>
                    </a:solidFill>
                  </a:tcPr>
                </a:tc>
                <a:tc>
                  <a:txBody>
                    <a:bodyPr/>
                    <a:lstStyle/>
                    <a:p>
                      <a:r>
                        <a:rPr lang="en-US" b="1" dirty="0">
                          <a:solidFill>
                            <a:srgbClr val="000000"/>
                          </a:solidFill>
                          <a:latin typeface="Arial" panose="020B0604020202020204" pitchFamily="34" charset="0"/>
                          <a:cs typeface="Arial" panose="020B0604020202020204" pitchFamily="34" charset="0"/>
                        </a:rPr>
                        <a:t>8</a:t>
                      </a:r>
                      <a:endParaRPr lang="en-US" dirty="0"/>
                    </a:p>
                  </a:txBody>
                  <a:tcPr>
                    <a:solidFill>
                      <a:schemeClr val="accent1">
                        <a:lumMod val="40000"/>
                        <a:lumOff val="60000"/>
                      </a:schemeClr>
                    </a:solidFill>
                  </a:tcPr>
                </a:tc>
                <a:tc>
                  <a:txBody>
                    <a:bodyPr/>
                    <a:lstStyle/>
                    <a:p>
                      <a:r>
                        <a:rPr lang="en-US" b="1" dirty="0">
                          <a:solidFill>
                            <a:srgbClr val="000000"/>
                          </a:solidFill>
                          <a:latin typeface="Arial" panose="020B0604020202020204" pitchFamily="34" charset="0"/>
                          <a:cs typeface="Arial" panose="020B0604020202020204" pitchFamily="34" charset="0"/>
                        </a:rPr>
                        <a:t>9 </a:t>
                      </a:r>
                      <a:endParaRPr lang="en-US" dirty="0"/>
                    </a:p>
                  </a:txBody>
                  <a:tcPr>
                    <a:solidFill>
                      <a:schemeClr val="accent1">
                        <a:lumMod val="40000"/>
                        <a:lumOff val="60000"/>
                      </a:schemeClr>
                    </a:solidFill>
                  </a:tcPr>
                </a:tc>
                <a:tc>
                  <a:txBody>
                    <a:bodyPr/>
                    <a:lstStyle/>
                    <a:p>
                      <a:r>
                        <a:rPr lang="en-US" b="1" dirty="0">
                          <a:solidFill>
                            <a:srgbClr val="000000"/>
                          </a:solidFill>
                          <a:latin typeface="Arial" panose="020B0604020202020204" pitchFamily="34" charset="0"/>
                          <a:cs typeface="Arial" panose="020B0604020202020204" pitchFamily="34" charset="0"/>
                        </a:rPr>
                        <a:t>10+</a:t>
                      </a:r>
                      <a:endParaRPr lang="en-US" dirty="0"/>
                    </a:p>
                  </a:txBody>
                  <a:tcPr>
                    <a:solidFill>
                      <a:schemeClr val="accent1">
                        <a:lumMod val="40000"/>
                        <a:lumOff val="60000"/>
                      </a:schemeClr>
                    </a:solidFill>
                  </a:tcPr>
                </a:tc>
                <a:extLst>
                  <a:ext uri="{0D108BD9-81ED-4DB2-BD59-A6C34878D82A}">
                    <a16:rowId xmlns:a16="http://schemas.microsoft.com/office/drawing/2014/main" val="10000"/>
                  </a:ext>
                </a:extLst>
              </a:tr>
              <a:tr h="431800">
                <a:tc>
                  <a:txBody>
                    <a:bodyPr/>
                    <a:lstStyle/>
                    <a:p>
                      <a:r>
                        <a:rPr lang="en-US" dirty="0">
                          <a:solidFill>
                            <a:srgbClr val="000000"/>
                          </a:solidFill>
                          <a:latin typeface="Arial" panose="020B0604020202020204" pitchFamily="34" charset="0"/>
                          <a:cs typeface="Arial" panose="020B0604020202020204" pitchFamily="34" charset="0"/>
                        </a:rPr>
                        <a:t>Grantee Share Requirements </a:t>
                      </a:r>
                      <a:endParaRPr lang="en-US" dirty="0"/>
                    </a:p>
                  </a:txBody>
                  <a:tcPr>
                    <a:solidFill>
                      <a:schemeClr val="accent1">
                        <a:lumMod val="40000"/>
                        <a:lumOff val="60000"/>
                      </a:schemeClr>
                    </a:solidFill>
                  </a:tcPr>
                </a:tc>
                <a:tc>
                  <a:txBody>
                    <a:bodyPr/>
                    <a:lstStyle/>
                    <a:p>
                      <a:pPr algn="ctr"/>
                      <a:r>
                        <a:rPr lang="en-US" dirty="0">
                          <a:solidFill>
                            <a:srgbClr val="000000"/>
                          </a:solidFill>
                          <a:latin typeface="Arial" panose="020B0604020202020204" pitchFamily="34" charset="0"/>
                          <a:cs typeface="Arial" panose="020B0604020202020204" pitchFamily="34" charset="0"/>
                        </a:rPr>
                        <a:t>24% </a:t>
                      </a:r>
                      <a:endParaRPr lang="en-US" dirty="0"/>
                    </a:p>
                  </a:txBody>
                  <a:tcPr>
                    <a:solidFill>
                      <a:schemeClr val="accent1">
                        <a:lumMod val="40000"/>
                        <a:lumOff val="60000"/>
                      </a:schemeClr>
                    </a:solidFill>
                  </a:tcPr>
                </a:tc>
                <a:tc>
                  <a:txBody>
                    <a:bodyPr/>
                    <a:lstStyle/>
                    <a:p>
                      <a:pPr algn="ctr"/>
                      <a:r>
                        <a:rPr lang="en-US" dirty="0">
                          <a:solidFill>
                            <a:srgbClr val="000000"/>
                          </a:solidFill>
                          <a:latin typeface="Arial" panose="020B0604020202020204" pitchFamily="34" charset="0"/>
                          <a:cs typeface="Arial" panose="020B0604020202020204" pitchFamily="34" charset="0"/>
                        </a:rPr>
                        <a:t>26%</a:t>
                      </a:r>
                      <a:endParaRPr lang="en-US" dirty="0"/>
                    </a:p>
                  </a:txBody>
                  <a:tcPr>
                    <a:solidFill>
                      <a:schemeClr val="accent1">
                        <a:lumMod val="40000"/>
                        <a:lumOff val="60000"/>
                      </a:schemeClr>
                    </a:solidFill>
                  </a:tcPr>
                </a:tc>
                <a:tc>
                  <a:txBody>
                    <a:bodyPr/>
                    <a:lstStyle/>
                    <a:p>
                      <a:pPr algn="ctr"/>
                      <a:r>
                        <a:rPr lang="en-US" dirty="0">
                          <a:solidFill>
                            <a:srgbClr val="000000"/>
                          </a:solidFill>
                          <a:latin typeface="Arial" panose="020B0604020202020204" pitchFamily="34" charset="0"/>
                          <a:cs typeface="Arial" panose="020B0604020202020204" pitchFamily="34" charset="0"/>
                        </a:rPr>
                        <a:t>30%</a:t>
                      </a:r>
                      <a:endParaRPr lang="en-US" dirty="0"/>
                    </a:p>
                  </a:txBody>
                  <a:tcPr>
                    <a:solidFill>
                      <a:schemeClr val="accent1">
                        <a:lumMod val="40000"/>
                        <a:lumOff val="60000"/>
                      </a:schemeClr>
                    </a:solidFill>
                  </a:tcPr>
                </a:tc>
                <a:tc>
                  <a:txBody>
                    <a:bodyPr/>
                    <a:lstStyle/>
                    <a:p>
                      <a:pPr algn="ctr"/>
                      <a:r>
                        <a:rPr lang="en-US" dirty="0">
                          <a:solidFill>
                            <a:srgbClr val="000000"/>
                          </a:solidFill>
                          <a:latin typeface="Arial" panose="020B0604020202020204" pitchFamily="34" charset="0"/>
                          <a:cs typeface="Arial" panose="020B0604020202020204" pitchFamily="34" charset="0"/>
                        </a:rPr>
                        <a:t>34%</a:t>
                      </a:r>
                      <a:endParaRPr lang="en-US" dirty="0"/>
                    </a:p>
                  </a:txBody>
                  <a:tcPr>
                    <a:solidFill>
                      <a:schemeClr val="accent1">
                        <a:lumMod val="40000"/>
                        <a:lumOff val="60000"/>
                      </a:schemeClr>
                    </a:solidFill>
                  </a:tcPr>
                </a:tc>
                <a:tc>
                  <a:txBody>
                    <a:bodyPr/>
                    <a:lstStyle/>
                    <a:p>
                      <a:pPr algn="ctr"/>
                      <a:r>
                        <a:rPr lang="en-US" dirty="0">
                          <a:solidFill>
                            <a:srgbClr val="000000"/>
                          </a:solidFill>
                          <a:latin typeface="Arial" panose="020B0604020202020204" pitchFamily="34" charset="0"/>
                          <a:cs typeface="Arial" panose="020B0604020202020204" pitchFamily="34" charset="0"/>
                        </a:rPr>
                        <a:t>38%</a:t>
                      </a:r>
                      <a:endParaRPr lang="en-US" dirty="0"/>
                    </a:p>
                  </a:txBody>
                  <a:tcPr>
                    <a:solidFill>
                      <a:schemeClr val="accent1">
                        <a:lumMod val="40000"/>
                        <a:lumOff val="60000"/>
                      </a:schemeClr>
                    </a:solidFill>
                  </a:tcPr>
                </a:tc>
                <a:tc>
                  <a:txBody>
                    <a:bodyPr/>
                    <a:lstStyle/>
                    <a:p>
                      <a:pPr algn="ctr"/>
                      <a:r>
                        <a:rPr lang="en-US" dirty="0">
                          <a:solidFill>
                            <a:srgbClr val="000000"/>
                          </a:solidFill>
                          <a:latin typeface="Arial" panose="020B0604020202020204" pitchFamily="34" charset="0"/>
                          <a:cs typeface="Arial" panose="020B0604020202020204" pitchFamily="34" charset="0"/>
                        </a:rPr>
                        <a:t>42%</a:t>
                      </a:r>
                      <a:endParaRPr lang="en-US" dirty="0"/>
                    </a:p>
                  </a:txBody>
                  <a:tcPr>
                    <a:solidFill>
                      <a:schemeClr val="accent1">
                        <a:lumMod val="40000"/>
                        <a:lumOff val="60000"/>
                      </a:schemeClr>
                    </a:solidFill>
                  </a:tcPr>
                </a:tc>
                <a:tc>
                  <a:txBody>
                    <a:bodyPr/>
                    <a:lstStyle/>
                    <a:p>
                      <a:pPr algn="ctr"/>
                      <a:r>
                        <a:rPr lang="en-US" dirty="0">
                          <a:solidFill>
                            <a:srgbClr val="000000"/>
                          </a:solidFill>
                          <a:latin typeface="Arial" panose="020B0604020202020204" pitchFamily="34" charset="0"/>
                          <a:cs typeface="Arial" panose="020B0604020202020204" pitchFamily="34" charset="0"/>
                        </a:rPr>
                        <a:t>46%</a:t>
                      </a:r>
                      <a:endParaRPr lang="en-US" dirty="0"/>
                    </a:p>
                  </a:txBody>
                  <a:tcPr>
                    <a:solidFill>
                      <a:schemeClr val="accent1">
                        <a:lumMod val="40000"/>
                        <a:lumOff val="60000"/>
                      </a:schemeClr>
                    </a:solidFill>
                  </a:tcPr>
                </a:tc>
                <a:tc>
                  <a:txBody>
                    <a:bodyPr/>
                    <a:lstStyle/>
                    <a:p>
                      <a:pPr algn="ctr"/>
                      <a:r>
                        <a:rPr lang="en-US" dirty="0">
                          <a:solidFill>
                            <a:srgbClr val="000000"/>
                          </a:solidFill>
                          <a:latin typeface="Arial" panose="020B0604020202020204" pitchFamily="34" charset="0"/>
                          <a:cs typeface="Arial" panose="020B0604020202020204" pitchFamily="34" charset="0"/>
                        </a:rPr>
                        <a:t>50%</a:t>
                      </a:r>
                      <a:endParaRPr lang="en-US" dirty="0"/>
                    </a:p>
                  </a:txBody>
                  <a:tcPr>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4058331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04-SHAPE">
            <a:extLst>
              <a:ext uri="{FF2B5EF4-FFF2-40B4-BE49-F238E27FC236}">
                <a16:creationId xmlns:a16="http://schemas.microsoft.com/office/drawing/2014/main" id="{068DE60E-A290-40AB-BF2E-E6C9DA9EE9D1}"/>
              </a:ext>
            </a:extLst>
          </p:cNvPr>
          <p:cNvSpPr/>
          <p:nvPr/>
        </p:nvSpPr>
        <p:spPr>
          <a:xfrm>
            <a:off x="4086225" y="-12880"/>
            <a:ext cx="5057775" cy="6870879"/>
          </a:xfrm>
          <a:prstGeom prst="rect">
            <a:avLst/>
          </a:prstGeom>
          <a:gradFill>
            <a:gsLst>
              <a:gs pos="100000">
                <a:srgbClr val="FF671F"/>
              </a:gs>
              <a:gs pos="0">
                <a:srgbClr val="DA1884"/>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03-SHAPE">
            <a:extLst>
              <a:ext uri="{FF2B5EF4-FFF2-40B4-BE49-F238E27FC236}">
                <a16:creationId xmlns:a16="http://schemas.microsoft.com/office/drawing/2014/main" id="{DBEE010F-8C95-4AE5-A300-8AD53FCC553C}"/>
              </a:ext>
            </a:extLst>
          </p:cNvPr>
          <p:cNvSpPr/>
          <p:nvPr/>
        </p:nvSpPr>
        <p:spPr>
          <a:xfrm>
            <a:off x="4086224" y="228600"/>
            <a:ext cx="4905375" cy="59436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CA632AE7-A546-4FB7-AA55-66DE4A53096B}"/>
              </a:ext>
            </a:extLst>
          </p:cNvPr>
          <p:cNvGrpSpPr/>
          <p:nvPr/>
        </p:nvGrpSpPr>
        <p:grpSpPr>
          <a:xfrm>
            <a:off x="5181600" y="6172200"/>
            <a:ext cx="3856771" cy="353235"/>
            <a:chOff x="9950101" y="9315355"/>
            <a:chExt cx="7713542" cy="706469"/>
          </a:xfrm>
        </p:grpSpPr>
        <p:pic>
          <p:nvPicPr>
            <p:cNvPr id="20" name="Picture 19">
              <a:extLst>
                <a:ext uri="{FF2B5EF4-FFF2-40B4-BE49-F238E27FC236}">
                  <a16:creationId xmlns:a16="http://schemas.microsoft.com/office/drawing/2014/main" id="{D9400DAF-A079-4024-A3AC-88693B78264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950101" y="9486900"/>
              <a:ext cx="2286000" cy="517192"/>
            </a:xfrm>
            <a:prstGeom prst="rect">
              <a:avLst/>
            </a:prstGeom>
          </p:spPr>
        </p:pic>
        <p:pic>
          <p:nvPicPr>
            <p:cNvPr id="21" name="Picture 20">
              <a:extLst>
                <a:ext uri="{FF2B5EF4-FFF2-40B4-BE49-F238E27FC236}">
                  <a16:creationId xmlns:a16="http://schemas.microsoft.com/office/drawing/2014/main" id="{70995266-1D02-4295-B2A6-1F2B21C57E9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2801599" y="9315355"/>
              <a:ext cx="1569737" cy="684865"/>
            </a:xfrm>
            <a:prstGeom prst="rect">
              <a:avLst/>
            </a:prstGeom>
          </p:spPr>
        </p:pic>
        <p:pic>
          <p:nvPicPr>
            <p:cNvPr id="22" name="Picture 21">
              <a:extLst>
                <a:ext uri="{FF2B5EF4-FFF2-40B4-BE49-F238E27FC236}">
                  <a16:creationId xmlns:a16="http://schemas.microsoft.com/office/drawing/2014/main" id="{DE36C03E-9001-4434-9BD2-37DB63182CE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4935200" y="9490771"/>
              <a:ext cx="2728443" cy="509449"/>
            </a:xfrm>
            <a:prstGeom prst="rect">
              <a:avLst/>
            </a:prstGeom>
          </p:spPr>
        </p:pic>
        <p:cxnSp>
          <p:nvCxnSpPr>
            <p:cNvPr id="23" name="Straight Connector 22">
              <a:extLst>
                <a:ext uri="{FF2B5EF4-FFF2-40B4-BE49-F238E27FC236}">
                  <a16:creationId xmlns:a16="http://schemas.microsoft.com/office/drawing/2014/main" id="{B5153840-2DDE-4523-826B-5C5C55689FD3}"/>
                </a:ext>
              </a:extLst>
            </p:cNvPr>
            <p:cNvCxnSpPr/>
            <p:nvPr/>
          </p:nvCxnSpPr>
          <p:spPr>
            <a:xfrm>
              <a:off x="12496800" y="9471660"/>
              <a:ext cx="0" cy="548640"/>
            </a:xfrm>
            <a:prstGeom prst="line">
              <a:avLst/>
            </a:prstGeom>
            <a:ln w="6350" cap="sq">
              <a:solidFill>
                <a:schemeClr val="bg1">
                  <a:lumMod val="75000"/>
                </a:schemeClr>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783E856-C9A5-4165-8EB3-E5FE9F2F1174}"/>
                </a:ext>
              </a:extLst>
            </p:cNvPr>
            <p:cNvCxnSpPr/>
            <p:nvPr/>
          </p:nvCxnSpPr>
          <p:spPr>
            <a:xfrm>
              <a:off x="14630400" y="9473184"/>
              <a:ext cx="0" cy="548640"/>
            </a:xfrm>
            <a:prstGeom prst="line">
              <a:avLst/>
            </a:prstGeom>
            <a:ln w="6350" cap="sq">
              <a:solidFill>
                <a:schemeClr val="bg1">
                  <a:lumMod val="75000"/>
                </a:schemeClr>
              </a:solidFill>
              <a:bevel/>
              <a:headEnd type="none"/>
              <a:tailEnd type="none"/>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0F3E5960-9C9D-4681-A0BF-7CB3A1E907C0}"/>
              </a:ext>
            </a:extLst>
          </p:cNvPr>
          <p:cNvSpPr txBox="1"/>
          <p:nvPr/>
        </p:nvSpPr>
        <p:spPr>
          <a:xfrm>
            <a:off x="304800" y="312738"/>
            <a:ext cx="8534400" cy="707886"/>
          </a:xfrm>
          <a:prstGeom prst="rect">
            <a:avLst/>
          </a:prstGeom>
          <a:ln>
            <a:solidFill>
              <a:schemeClr val="tx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4000" dirty="0">
                <a:latin typeface="Arial" panose="020B0604020202020204" pitchFamily="34" charset="0"/>
                <a:cs typeface="Arial" panose="020B0604020202020204" pitchFamily="34" charset="0"/>
              </a:rPr>
              <a:t>Who Are AmeriCorps Members?</a:t>
            </a:r>
          </a:p>
        </p:txBody>
      </p:sp>
      <p:sp>
        <p:nvSpPr>
          <p:cNvPr id="11" name="TextBox 10">
            <a:extLst>
              <a:ext uri="{FF2B5EF4-FFF2-40B4-BE49-F238E27FC236}">
                <a16:creationId xmlns:a16="http://schemas.microsoft.com/office/drawing/2014/main" id="{9BC053CF-FDF0-42ED-A9B7-9E28999800C8}"/>
              </a:ext>
            </a:extLst>
          </p:cNvPr>
          <p:cNvSpPr txBox="1"/>
          <p:nvPr/>
        </p:nvSpPr>
        <p:spPr>
          <a:xfrm>
            <a:off x="228600" y="1143000"/>
            <a:ext cx="8534400" cy="3299365"/>
          </a:xfrm>
          <a:prstGeom prst="rect">
            <a:avLst/>
          </a:prstGeom>
          <a:noFill/>
          <a:ln>
            <a:noFill/>
          </a:ln>
        </p:spPr>
        <p:txBody>
          <a:bodyPr wrap="square" rtlCol="0">
            <a:spAutoFit/>
          </a:bodyPr>
          <a:lstStyle/>
          <a:p>
            <a:pPr>
              <a:spcAft>
                <a:spcPts val="1200"/>
              </a:spcAft>
            </a:pPr>
            <a:r>
              <a:rPr lang="en-US" dirty="0">
                <a:latin typeface="Arial" panose="020B0604020202020204" pitchFamily="34" charset="0"/>
                <a:cs typeface="Arial" panose="020B0604020202020204" pitchFamily="34" charset="0"/>
              </a:rPr>
              <a:t>Organizations will design a recruitment and selection process to identify and enroll AmeriCorps members for their AmeriCorps program. AmeriCorps members must meet specific eligibility criteria: </a:t>
            </a:r>
          </a:p>
          <a:p>
            <a:pPr marL="742950" lvl="1" indent="-285750">
              <a:spcBef>
                <a:spcPts val="1200"/>
              </a:spcBef>
              <a:buFont typeface="Arial" panose="020B0604020202020204" pitchFamily="34" charset="0"/>
              <a:buChar char="•"/>
              <a:defRPr/>
            </a:pPr>
            <a:r>
              <a:rPr lang="en-US" sz="1800" dirty="0">
                <a:latin typeface="Arial" pitchFamily="34" charset="0"/>
                <a:cs typeface="Arial" pitchFamily="34" charset="0"/>
              </a:rPr>
              <a:t>Be a US citizen, US national or lawful permanent resident alien of the United States</a:t>
            </a:r>
          </a:p>
          <a:p>
            <a:pPr marL="742950" lvl="1" indent="-285750" eaLnBrk="1" hangingPunct="1">
              <a:lnSpc>
                <a:spcPct val="80000"/>
              </a:lnSpc>
              <a:spcBef>
                <a:spcPts val="1200"/>
              </a:spcBef>
              <a:buFont typeface="Arial" panose="020B0604020202020204" pitchFamily="34" charset="0"/>
              <a:buChar char="•"/>
              <a:defRPr/>
            </a:pPr>
            <a:r>
              <a:rPr lang="en-US" sz="1800" dirty="0">
                <a:latin typeface="Arial" pitchFamily="34" charset="0"/>
                <a:cs typeface="Arial" pitchFamily="34" charset="0"/>
              </a:rPr>
              <a:t>Be at least 17 years of age at the commencement of service </a:t>
            </a:r>
          </a:p>
          <a:p>
            <a:pPr marL="742950" lvl="1" indent="-285750">
              <a:spcBef>
                <a:spcPts val="1200"/>
              </a:spcBef>
              <a:buFont typeface="Arial" panose="020B0604020202020204" pitchFamily="34" charset="0"/>
              <a:buChar char="•"/>
              <a:defRPr/>
            </a:pPr>
            <a:r>
              <a:rPr lang="en-US" sz="1800" dirty="0">
                <a:latin typeface="Arial" pitchFamily="34" charset="0"/>
                <a:cs typeface="Arial" pitchFamily="34" charset="0"/>
              </a:rPr>
              <a:t>Hold a high school diploma or an equivalency certificate </a:t>
            </a:r>
          </a:p>
          <a:p>
            <a:pPr marL="742950" lvl="1" indent="-285750">
              <a:spcBef>
                <a:spcPts val="1200"/>
              </a:spcBef>
              <a:buFont typeface="Arial" panose="020B0604020202020204" pitchFamily="34" charset="0"/>
              <a:buChar char="•"/>
              <a:defRPr/>
            </a:pPr>
            <a:r>
              <a:rPr lang="en-US" dirty="0">
                <a:latin typeface="Arial" pitchFamily="34" charset="0"/>
                <a:cs typeface="Arial" pitchFamily="34" charset="0"/>
              </a:rPr>
              <a:t>Me</a:t>
            </a:r>
            <a:r>
              <a:rPr lang="en-US" sz="1800" dirty="0">
                <a:latin typeface="Arial" pitchFamily="34" charset="0"/>
                <a:cs typeface="Arial" pitchFamily="34" charset="0"/>
              </a:rPr>
              <a:t>et the requirements of the National Service Criminal History Check</a:t>
            </a:r>
          </a:p>
          <a:p>
            <a:pPr>
              <a:spcAft>
                <a:spcPts val="1200"/>
              </a:spcAft>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235644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04-SHAPE">
            <a:extLst>
              <a:ext uri="{FF2B5EF4-FFF2-40B4-BE49-F238E27FC236}">
                <a16:creationId xmlns:a16="http://schemas.microsoft.com/office/drawing/2014/main" id="{068DE60E-A290-40AB-BF2E-E6C9DA9EE9D1}"/>
              </a:ext>
            </a:extLst>
          </p:cNvPr>
          <p:cNvSpPr/>
          <p:nvPr/>
        </p:nvSpPr>
        <p:spPr>
          <a:xfrm>
            <a:off x="-3787" y="-5995"/>
            <a:ext cx="9147787" cy="6863994"/>
          </a:xfrm>
          <a:prstGeom prst="rect">
            <a:avLst/>
          </a:prstGeom>
          <a:gradFill>
            <a:gsLst>
              <a:gs pos="100000">
                <a:srgbClr val="FF671F"/>
              </a:gs>
              <a:gs pos="0">
                <a:srgbClr val="DA1884"/>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03-SHAPE">
            <a:extLst>
              <a:ext uri="{FF2B5EF4-FFF2-40B4-BE49-F238E27FC236}">
                <a16:creationId xmlns:a16="http://schemas.microsoft.com/office/drawing/2014/main" id="{DBEE010F-8C95-4AE5-A300-8AD53FCC553C}"/>
              </a:ext>
            </a:extLst>
          </p:cNvPr>
          <p:cNvSpPr/>
          <p:nvPr/>
        </p:nvSpPr>
        <p:spPr>
          <a:xfrm>
            <a:off x="154580" y="228600"/>
            <a:ext cx="8837019" cy="59436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CA632AE7-A546-4FB7-AA55-66DE4A53096B}"/>
              </a:ext>
            </a:extLst>
          </p:cNvPr>
          <p:cNvGrpSpPr/>
          <p:nvPr/>
        </p:nvGrpSpPr>
        <p:grpSpPr>
          <a:xfrm>
            <a:off x="5181600" y="6172200"/>
            <a:ext cx="3856771" cy="353235"/>
            <a:chOff x="9950101" y="9315355"/>
            <a:chExt cx="7713542" cy="706469"/>
          </a:xfrm>
        </p:grpSpPr>
        <p:pic>
          <p:nvPicPr>
            <p:cNvPr id="20" name="Picture 19">
              <a:extLst>
                <a:ext uri="{FF2B5EF4-FFF2-40B4-BE49-F238E27FC236}">
                  <a16:creationId xmlns:a16="http://schemas.microsoft.com/office/drawing/2014/main" id="{D9400DAF-A079-4024-A3AC-88693B78264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950101" y="9486900"/>
              <a:ext cx="2286000" cy="517192"/>
            </a:xfrm>
            <a:prstGeom prst="rect">
              <a:avLst/>
            </a:prstGeom>
          </p:spPr>
        </p:pic>
        <p:pic>
          <p:nvPicPr>
            <p:cNvPr id="21" name="Picture 20">
              <a:extLst>
                <a:ext uri="{FF2B5EF4-FFF2-40B4-BE49-F238E27FC236}">
                  <a16:creationId xmlns:a16="http://schemas.microsoft.com/office/drawing/2014/main" id="{70995266-1D02-4295-B2A6-1F2B21C57E9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2801599" y="9315355"/>
              <a:ext cx="1569737" cy="684865"/>
            </a:xfrm>
            <a:prstGeom prst="rect">
              <a:avLst/>
            </a:prstGeom>
          </p:spPr>
        </p:pic>
        <p:pic>
          <p:nvPicPr>
            <p:cNvPr id="22" name="Picture 21">
              <a:extLst>
                <a:ext uri="{FF2B5EF4-FFF2-40B4-BE49-F238E27FC236}">
                  <a16:creationId xmlns:a16="http://schemas.microsoft.com/office/drawing/2014/main" id="{DE36C03E-9001-4434-9BD2-37DB63182CE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4935200" y="9490771"/>
              <a:ext cx="2728443" cy="509449"/>
            </a:xfrm>
            <a:prstGeom prst="rect">
              <a:avLst/>
            </a:prstGeom>
          </p:spPr>
        </p:pic>
        <p:cxnSp>
          <p:nvCxnSpPr>
            <p:cNvPr id="23" name="Straight Connector 22">
              <a:extLst>
                <a:ext uri="{FF2B5EF4-FFF2-40B4-BE49-F238E27FC236}">
                  <a16:creationId xmlns:a16="http://schemas.microsoft.com/office/drawing/2014/main" id="{B5153840-2DDE-4523-826B-5C5C55689FD3}"/>
                </a:ext>
              </a:extLst>
            </p:cNvPr>
            <p:cNvCxnSpPr/>
            <p:nvPr/>
          </p:nvCxnSpPr>
          <p:spPr>
            <a:xfrm>
              <a:off x="12496800" y="9471660"/>
              <a:ext cx="0" cy="548640"/>
            </a:xfrm>
            <a:prstGeom prst="line">
              <a:avLst/>
            </a:prstGeom>
            <a:ln w="6350" cap="sq">
              <a:solidFill>
                <a:schemeClr val="bg1">
                  <a:lumMod val="75000"/>
                </a:schemeClr>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783E856-C9A5-4165-8EB3-E5FE9F2F1174}"/>
                </a:ext>
              </a:extLst>
            </p:cNvPr>
            <p:cNvCxnSpPr/>
            <p:nvPr/>
          </p:nvCxnSpPr>
          <p:spPr>
            <a:xfrm>
              <a:off x="14630400" y="9473184"/>
              <a:ext cx="0" cy="548640"/>
            </a:xfrm>
            <a:prstGeom prst="line">
              <a:avLst/>
            </a:prstGeom>
            <a:ln w="6350" cap="sq">
              <a:solidFill>
                <a:schemeClr val="bg1">
                  <a:lumMod val="75000"/>
                </a:schemeClr>
              </a:solidFill>
              <a:bevel/>
              <a:headEnd type="none"/>
              <a:tailEnd type="none"/>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0F3E5960-9C9D-4681-A0BF-7CB3A1E907C0}"/>
              </a:ext>
            </a:extLst>
          </p:cNvPr>
          <p:cNvSpPr txBox="1"/>
          <p:nvPr/>
        </p:nvSpPr>
        <p:spPr>
          <a:xfrm>
            <a:off x="304800" y="312738"/>
            <a:ext cx="8534400" cy="707886"/>
          </a:xfrm>
          <a:prstGeom prst="rect">
            <a:avLst/>
          </a:prstGeom>
          <a:ln>
            <a:solidFill>
              <a:schemeClr val="tx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4000" dirty="0">
                <a:latin typeface="Arial" panose="020B0604020202020204" pitchFamily="34" charset="0"/>
                <a:cs typeface="Arial" panose="020B0604020202020204" pitchFamily="34" charset="0"/>
              </a:rPr>
              <a:t>Who Are AmeriCorps Members?</a:t>
            </a:r>
          </a:p>
        </p:txBody>
      </p:sp>
      <p:sp>
        <p:nvSpPr>
          <p:cNvPr id="11" name="TextBox 10">
            <a:extLst>
              <a:ext uri="{FF2B5EF4-FFF2-40B4-BE49-F238E27FC236}">
                <a16:creationId xmlns:a16="http://schemas.microsoft.com/office/drawing/2014/main" id="{9BC053CF-FDF0-42ED-A9B7-9E28999800C8}"/>
              </a:ext>
            </a:extLst>
          </p:cNvPr>
          <p:cNvSpPr txBox="1"/>
          <p:nvPr/>
        </p:nvSpPr>
        <p:spPr>
          <a:xfrm>
            <a:off x="228600" y="1143000"/>
            <a:ext cx="8534400" cy="3046988"/>
          </a:xfrm>
          <a:prstGeom prst="rect">
            <a:avLst/>
          </a:prstGeom>
          <a:noFill/>
          <a:ln>
            <a:noFill/>
          </a:ln>
        </p:spPr>
        <p:txBody>
          <a:bodyPr wrap="square" rtlCol="0">
            <a:spAutoFit/>
          </a:bodyPr>
          <a:lstStyle/>
          <a:p>
            <a:pPr marL="285750" indent="-285750">
              <a:spcBef>
                <a:spcPts val="300"/>
              </a:spcBef>
              <a:spcAft>
                <a:spcPts val="300"/>
              </a:spcAft>
              <a:buFont typeface="Arial" panose="020B0604020202020204" pitchFamily="34" charset="0"/>
              <a:buChar char="•"/>
            </a:pPr>
            <a:r>
              <a:rPr lang="en-US" dirty="0">
                <a:latin typeface="Arial" panose="020B0604020202020204" pitchFamily="34" charset="0"/>
                <a:cs typeface="Arial" panose="020B0604020202020204" pitchFamily="34" charset="0"/>
              </a:rPr>
              <a:t>Members are not “volunteers” or “employees”.</a:t>
            </a:r>
          </a:p>
          <a:p>
            <a:pPr marL="285750" indent="-285750">
              <a:spcBef>
                <a:spcPts val="300"/>
              </a:spcBef>
              <a:spcAft>
                <a:spcPts val="300"/>
              </a:spcAft>
              <a:buFont typeface="Arial" panose="020B0604020202020204" pitchFamily="34" charset="0"/>
              <a:buChar char="•"/>
            </a:pPr>
            <a:r>
              <a:rPr lang="en-US" dirty="0">
                <a:latin typeface="Arial" panose="020B0604020202020204" pitchFamily="34" charset="0"/>
                <a:cs typeface="Arial" panose="020B0604020202020204" pitchFamily="34" charset="0"/>
              </a:rPr>
              <a:t>Some members receive a living allowance, health insurance, and childcare assistance.</a:t>
            </a:r>
          </a:p>
          <a:p>
            <a:pPr marL="285750" indent="-285750">
              <a:spcBef>
                <a:spcPts val="300"/>
              </a:spcBef>
              <a:spcAft>
                <a:spcPts val="300"/>
              </a:spcAft>
              <a:buFont typeface="Arial" panose="020B0604020202020204" pitchFamily="34" charset="0"/>
              <a:buChar char="•"/>
            </a:pPr>
            <a:r>
              <a:rPr lang="en-US" dirty="0">
                <a:latin typeface="Arial" panose="020B0604020202020204" pitchFamily="34" charset="0"/>
                <a:cs typeface="Arial" panose="020B0604020202020204" pitchFamily="34" charset="0"/>
              </a:rPr>
              <a:t>AmeriCorps members receive the Segal Education Award </a:t>
            </a:r>
            <a:r>
              <a:rPr lang="en-US" b="1" dirty="0">
                <a:latin typeface="Arial" panose="020B0604020202020204" pitchFamily="34" charset="0"/>
                <a:cs typeface="Arial" panose="020B0604020202020204" pitchFamily="34" charset="0"/>
              </a:rPr>
              <a:t>upon completing a term of service.</a:t>
            </a:r>
          </a:p>
          <a:p>
            <a:pPr marL="285750" indent="-285750">
              <a:spcBef>
                <a:spcPts val="300"/>
              </a:spcBef>
              <a:spcAft>
                <a:spcPts val="300"/>
              </a:spcAft>
              <a:buFont typeface="Arial" panose="020B0604020202020204" pitchFamily="34" charset="0"/>
              <a:buChar char="•"/>
            </a:pPr>
            <a:r>
              <a:rPr lang="en-US" dirty="0">
                <a:latin typeface="Arial" panose="020B0604020202020204" pitchFamily="34" charset="0"/>
                <a:cs typeface="Arial" panose="020B0604020202020204" pitchFamily="34" charset="0"/>
              </a:rPr>
              <a:t>Members sign a service agreement with the program.</a:t>
            </a:r>
          </a:p>
          <a:p>
            <a:pPr marL="285750" indent="-285750">
              <a:spcBef>
                <a:spcPts val="300"/>
              </a:spcBef>
              <a:spcAft>
                <a:spcPts val="300"/>
              </a:spcAft>
              <a:buFont typeface="Arial" panose="020B0604020202020204" pitchFamily="34" charset="0"/>
              <a:buChar char="•"/>
            </a:pPr>
            <a:r>
              <a:rPr lang="en-US" b="1" dirty="0">
                <a:latin typeface="Arial" panose="020B0604020202020204" pitchFamily="34" charset="0"/>
                <a:cs typeface="Arial" panose="020B0604020202020204" pitchFamily="34" charset="0"/>
              </a:rPr>
              <a:t>Members must be supervised</a:t>
            </a:r>
            <a:r>
              <a:rPr lang="en-US" dirty="0">
                <a:latin typeface="Arial" panose="020B0604020202020204" pitchFamily="34" charset="0"/>
                <a:cs typeface="Arial" panose="020B0604020202020204" pitchFamily="34" charset="0"/>
              </a:rPr>
              <a:t>.</a:t>
            </a:r>
          </a:p>
          <a:p>
            <a:pPr marL="285750" indent="-285750">
              <a:spcBef>
                <a:spcPts val="300"/>
              </a:spcBef>
              <a:spcAft>
                <a:spcPts val="300"/>
              </a:spcAft>
              <a:buFont typeface="Arial" panose="020B0604020202020204" pitchFamily="34" charset="0"/>
              <a:buChar char="•"/>
            </a:pPr>
            <a:r>
              <a:rPr lang="en-US" b="1" dirty="0">
                <a:latin typeface="Arial" panose="020B0604020202020204" pitchFamily="34" charset="0"/>
                <a:cs typeface="Arial" panose="020B0604020202020204" pitchFamily="34" charset="0"/>
              </a:rPr>
              <a:t>Members must be provided with program-specific training</a:t>
            </a:r>
            <a:r>
              <a:rPr lang="en-US" dirty="0">
                <a:latin typeface="Arial" panose="020B0604020202020204" pitchFamily="34" charset="0"/>
                <a:cs typeface="Arial" panose="020B0604020202020204" pitchFamily="34" charset="0"/>
              </a:rPr>
              <a:t>.</a:t>
            </a:r>
          </a:p>
          <a:p>
            <a:pPr marL="285750" indent="-285750">
              <a:spcBef>
                <a:spcPts val="300"/>
              </a:spcBef>
              <a:spcAft>
                <a:spcPts val="300"/>
              </a:spcAft>
              <a:buFont typeface="Arial" panose="020B0604020202020204" pitchFamily="34" charset="0"/>
              <a:buChar char="•"/>
            </a:pPr>
            <a:r>
              <a:rPr lang="en-US" b="1" dirty="0">
                <a:latin typeface="Arial" panose="020B0604020202020204" pitchFamily="34" charset="0"/>
                <a:cs typeface="Arial" panose="020B0604020202020204" pitchFamily="34" charset="0"/>
              </a:rPr>
              <a:t>Members must commit to a defined term of service.</a:t>
            </a:r>
          </a:p>
        </p:txBody>
      </p:sp>
    </p:spTree>
    <p:extLst>
      <p:ext uri="{BB962C8B-B14F-4D97-AF65-F5344CB8AC3E}">
        <p14:creationId xmlns:p14="http://schemas.microsoft.com/office/powerpoint/2010/main" val="190965113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04-SHAPE">
            <a:extLst>
              <a:ext uri="{FF2B5EF4-FFF2-40B4-BE49-F238E27FC236}">
                <a16:creationId xmlns:a16="http://schemas.microsoft.com/office/drawing/2014/main" id="{068DE60E-A290-40AB-BF2E-E6C9DA9EE9D1}"/>
              </a:ext>
            </a:extLst>
          </p:cNvPr>
          <p:cNvSpPr/>
          <p:nvPr/>
        </p:nvSpPr>
        <p:spPr>
          <a:xfrm>
            <a:off x="-3787" y="-5993"/>
            <a:ext cx="9147787" cy="6863993"/>
          </a:xfrm>
          <a:prstGeom prst="rect">
            <a:avLst/>
          </a:prstGeom>
          <a:gradFill>
            <a:gsLst>
              <a:gs pos="100000">
                <a:srgbClr val="FF671F"/>
              </a:gs>
              <a:gs pos="0">
                <a:srgbClr val="DA1884"/>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03-SHAPE">
            <a:extLst>
              <a:ext uri="{FF2B5EF4-FFF2-40B4-BE49-F238E27FC236}">
                <a16:creationId xmlns:a16="http://schemas.microsoft.com/office/drawing/2014/main" id="{DBEE010F-8C95-4AE5-A300-8AD53FCC553C}"/>
              </a:ext>
            </a:extLst>
          </p:cNvPr>
          <p:cNvSpPr/>
          <p:nvPr/>
        </p:nvSpPr>
        <p:spPr>
          <a:xfrm>
            <a:off x="175237" y="228600"/>
            <a:ext cx="8816362" cy="59436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CA632AE7-A546-4FB7-AA55-66DE4A53096B}"/>
              </a:ext>
            </a:extLst>
          </p:cNvPr>
          <p:cNvGrpSpPr/>
          <p:nvPr/>
        </p:nvGrpSpPr>
        <p:grpSpPr>
          <a:xfrm>
            <a:off x="5181600" y="6172200"/>
            <a:ext cx="3856771" cy="353235"/>
            <a:chOff x="9950101" y="9315355"/>
            <a:chExt cx="7713542" cy="706469"/>
          </a:xfrm>
        </p:grpSpPr>
        <p:pic>
          <p:nvPicPr>
            <p:cNvPr id="20" name="Picture 19">
              <a:extLst>
                <a:ext uri="{FF2B5EF4-FFF2-40B4-BE49-F238E27FC236}">
                  <a16:creationId xmlns:a16="http://schemas.microsoft.com/office/drawing/2014/main" id="{D9400DAF-A079-4024-A3AC-88693B78264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950101" y="9486900"/>
              <a:ext cx="2286000" cy="517192"/>
            </a:xfrm>
            <a:prstGeom prst="rect">
              <a:avLst/>
            </a:prstGeom>
          </p:spPr>
        </p:pic>
        <p:pic>
          <p:nvPicPr>
            <p:cNvPr id="21" name="Picture 20">
              <a:extLst>
                <a:ext uri="{FF2B5EF4-FFF2-40B4-BE49-F238E27FC236}">
                  <a16:creationId xmlns:a16="http://schemas.microsoft.com/office/drawing/2014/main" id="{70995266-1D02-4295-B2A6-1F2B21C57E9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2801599" y="9315355"/>
              <a:ext cx="1569737" cy="684865"/>
            </a:xfrm>
            <a:prstGeom prst="rect">
              <a:avLst/>
            </a:prstGeom>
          </p:spPr>
        </p:pic>
        <p:pic>
          <p:nvPicPr>
            <p:cNvPr id="22" name="Picture 21">
              <a:extLst>
                <a:ext uri="{FF2B5EF4-FFF2-40B4-BE49-F238E27FC236}">
                  <a16:creationId xmlns:a16="http://schemas.microsoft.com/office/drawing/2014/main" id="{DE36C03E-9001-4434-9BD2-37DB63182CE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4935200" y="9490771"/>
              <a:ext cx="2728443" cy="509449"/>
            </a:xfrm>
            <a:prstGeom prst="rect">
              <a:avLst/>
            </a:prstGeom>
          </p:spPr>
        </p:pic>
        <p:cxnSp>
          <p:nvCxnSpPr>
            <p:cNvPr id="23" name="Straight Connector 22">
              <a:extLst>
                <a:ext uri="{FF2B5EF4-FFF2-40B4-BE49-F238E27FC236}">
                  <a16:creationId xmlns:a16="http://schemas.microsoft.com/office/drawing/2014/main" id="{B5153840-2DDE-4523-826B-5C5C55689FD3}"/>
                </a:ext>
              </a:extLst>
            </p:cNvPr>
            <p:cNvCxnSpPr/>
            <p:nvPr/>
          </p:nvCxnSpPr>
          <p:spPr>
            <a:xfrm>
              <a:off x="12496800" y="9471660"/>
              <a:ext cx="0" cy="548640"/>
            </a:xfrm>
            <a:prstGeom prst="line">
              <a:avLst/>
            </a:prstGeom>
            <a:ln w="6350" cap="sq">
              <a:solidFill>
                <a:schemeClr val="bg1">
                  <a:lumMod val="75000"/>
                </a:schemeClr>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783E856-C9A5-4165-8EB3-E5FE9F2F1174}"/>
                </a:ext>
              </a:extLst>
            </p:cNvPr>
            <p:cNvCxnSpPr/>
            <p:nvPr/>
          </p:nvCxnSpPr>
          <p:spPr>
            <a:xfrm>
              <a:off x="14630400" y="9473184"/>
              <a:ext cx="0" cy="548640"/>
            </a:xfrm>
            <a:prstGeom prst="line">
              <a:avLst/>
            </a:prstGeom>
            <a:ln w="6350" cap="sq">
              <a:solidFill>
                <a:schemeClr val="bg1">
                  <a:lumMod val="75000"/>
                </a:schemeClr>
              </a:solidFill>
              <a:bevel/>
              <a:headEnd type="none"/>
              <a:tailEnd type="none"/>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0565B4E8-A1BD-4465-803B-A66C767D3BE5}"/>
              </a:ext>
            </a:extLst>
          </p:cNvPr>
          <p:cNvSpPr txBox="1"/>
          <p:nvPr/>
        </p:nvSpPr>
        <p:spPr>
          <a:xfrm>
            <a:off x="304800" y="331857"/>
            <a:ext cx="8534400" cy="707886"/>
          </a:xfrm>
          <a:prstGeom prst="rect">
            <a:avLst/>
          </a:prstGeom>
          <a:ln>
            <a:solidFill>
              <a:schemeClr val="tx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4000" dirty="0">
                <a:latin typeface="Arial" panose="020B0604020202020204" pitchFamily="34" charset="0"/>
                <a:cs typeface="Arial" panose="020B0604020202020204" pitchFamily="34" charset="0"/>
              </a:rPr>
              <a:t>Application &amp; Review Process</a:t>
            </a:r>
          </a:p>
        </p:txBody>
      </p:sp>
      <p:sp>
        <p:nvSpPr>
          <p:cNvPr id="11" name="Content Placeholder 1">
            <a:extLst>
              <a:ext uri="{FF2B5EF4-FFF2-40B4-BE49-F238E27FC236}">
                <a16:creationId xmlns:a16="http://schemas.microsoft.com/office/drawing/2014/main" id="{31695A37-747A-41E1-B03E-A29641D41C8B}"/>
              </a:ext>
            </a:extLst>
          </p:cNvPr>
          <p:cNvSpPr txBox="1">
            <a:spLocks/>
          </p:cNvSpPr>
          <p:nvPr/>
        </p:nvSpPr>
        <p:spPr>
          <a:xfrm>
            <a:off x="228600" y="1143000"/>
            <a:ext cx="8458200" cy="4495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rgbClr val="FF3300"/>
              </a:buClr>
              <a:buNone/>
            </a:pPr>
            <a:r>
              <a:rPr lang="en-US" sz="1800" b="1" u="sng" dirty="0">
                <a:latin typeface="Arial" panose="020B0604020202020204" pitchFamily="34" charset="0"/>
                <a:cs typeface="Arial" panose="020B0604020202020204" pitchFamily="34" charset="0"/>
              </a:rPr>
              <a:t>Executive Summary:</a:t>
            </a:r>
          </a:p>
          <a:p>
            <a:pPr marL="0" indent="0">
              <a:spcBef>
                <a:spcPts val="0"/>
              </a:spcBef>
              <a:buClr>
                <a:srgbClr val="FF3300"/>
              </a:buClr>
              <a:buNone/>
            </a:pPr>
            <a:endParaRPr lang="en-US" sz="1200" dirty="0">
              <a:latin typeface="Arial" panose="020B0604020202020204" pitchFamily="34" charset="0"/>
              <a:cs typeface="Arial" panose="020B0604020202020204" pitchFamily="34" charset="0"/>
            </a:endParaRPr>
          </a:p>
          <a:p>
            <a:pPr marL="0" indent="0">
              <a:spcBef>
                <a:spcPts val="0"/>
              </a:spcBef>
              <a:buFont typeface="Arial" panose="020B0604020202020204" pitchFamily="34" charset="0"/>
              <a:buNone/>
            </a:pPr>
            <a:endParaRPr lang="en-US" sz="1200" dirty="0">
              <a:latin typeface="Arial" panose="020B0604020202020204" pitchFamily="34" charset="0"/>
              <a:cs typeface="Arial" panose="020B0604020202020204" pitchFamily="34" charset="0"/>
            </a:endParaRPr>
          </a:p>
          <a:p>
            <a:pPr marL="0" indent="0">
              <a:spcBef>
                <a:spcPts val="0"/>
              </a:spcBef>
              <a:buNone/>
            </a:pPr>
            <a:r>
              <a:rPr lang="en-US" sz="1800" i="1" dirty="0"/>
              <a:t>The </a:t>
            </a:r>
            <a:r>
              <a:rPr lang="en-US" sz="1800" b="1" i="1" dirty="0"/>
              <a:t>[Name of the organization] </a:t>
            </a:r>
            <a:r>
              <a:rPr lang="en-US" sz="1800" i="1" dirty="0"/>
              <a:t>proposes to have </a:t>
            </a:r>
            <a:r>
              <a:rPr lang="en-US" sz="1800" b="1" i="1" dirty="0"/>
              <a:t>[Number of] </a:t>
            </a:r>
            <a:r>
              <a:rPr lang="en-US" sz="1800" i="1" dirty="0"/>
              <a:t>AmeriCorps members who will </a:t>
            </a:r>
            <a:r>
              <a:rPr lang="en-US" sz="1800" b="1" i="1" dirty="0"/>
              <a:t>[service activities the members will be doing]</a:t>
            </a:r>
            <a:r>
              <a:rPr lang="en-US" sz="1800" i="1" dirty="0"/>
              <a:t> in </a:t>
            </a:r>
            <a:r>
              <a:rPr lang="en-US" sz="1800" b="1" i="1" dirty="0"/>
              <a:t>[the locations the AmeriCorps members will serve]</a:t>
            </a:r>
            <a:r>
              <a:rPr lang="en-US" sz="1800" i="1" dirty="0"/>
              <a:t>. At the end of the first program year, the AmeriCorps members will be responsible for </a:t>
            </a:r>
            <a:r>
              <a:rPr lang="en-US" sz="1800" b="1" i="1" dirty="0"/>
              <a:t>[anticipated outcome of project]</a:t>
            </a:r>
            <a:r>
              <a:rPr lang="en-US" sz="1800" i="1" dirty="0"/>
              <a:t>. In addition, the AmeriCorps members will leverage </a:t>
            </a:r>
            <a:r>
              <a:rPr lang="en-US" sz="1800" b="1" i="1" dirty="0"/>
              <a:t>[number of leveraged volunteers, if applicable] </a:t>
            </a:r>
            <a:r>
              <a:rPr lang="en-US" sz="1800" i="1" dirty="0"/>
              <a:t>who will be engaged in </a:t>
            </a:r>
            <a:r>
              <a:rPr lang="en-US" sz="1800" b="1" i="1" dirty="0"/>
              <a:t>[what the leveraged volunteers will be doing.] </a:t>
            </a:r>
          </a:p>
          <a:p>
            <a:pPr marL="0" indent="0">
              <a:spcBef>
                <a:spcPts val="0"/>
              </a:spcBef>
              <a:buNone/>
            </a:pPr>
            <a:endParaRPr lang="en-US" sz="1800" i="1" dirty="0"/>
          </a:p>
          <a:p>
            <a:pPr marL="0" indent="0">
              <a:spcBef>
                <a:spcPts val="0"/>
              </a:spcBef>
              <a:buNone/>
            </a:pPr>
            <a:endParaRPr lang="en-US" sz="1800" dirty="0"/>
          </a:p>
          <a:p>
            <a:pPr marL="0" indent="0">
              <a:spcBef>
                <a:spcPts val="0"/>
              </a:spcBef>
              <a:buNone/>
            </a:pPr>
            <a:r>
              <a:rPr lang="en-US" sz="1800" b="1" dirty="0"/>
              <a:t>*All applications MUST include the paragraph above in their executive summary in order to be reviewed for an AmeriCorps grant*</a:t>
            </a:r>
            <a:endParaRPr lang="en-US" sz="2400" b="1" dirty="0"/>
          </a:p>
        </p:txBody>
      </p:sp>
    </p:spTree>
    <p:extLst>
      <p:ext uri="{BB962C8B-B14F-4D97-AF65-F5344CB8AC3E}">
        <p14:creationId xmlns:p14="http://schemas.microsoft.com/office/powerpoint/2010/main" val="69594775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04-SHAPE">
            <a:extLst>
              <a:ext uri="{FF2B5EF4-FFF2-40B4-BE49-F238E27FC236}">
                <a16:creationId xmlns:a16="http://schemas.microsoft.com/office/drawing/2014/main" id="{068DE60E-A290-40AB-BF2E-E6C9DA9EE9D1}"/>
              </a:ext>
            </a:extLst>
          </p:cNvPr>
          <p:cNvSpPr/>
          <p:nvPr/>
        </p:nvSpPr>
        <p:spPr>
          <a:xfrm>
            <a:off x="4086225" y="0"/>
            <a:ext cx="5057775" cy="6934200"/>
          </a:xfrm>
          <a:prstGeom prst="rect">
            <a:avLst/>
          </a:prstGeom>
          <a:gradFill>
            <a:gsLst>
              <a:gs pos="100000">
                <a:srgbClr val="FF671F"/>
              </a:gs>
              <a:gs pos="0">
                <a:srgbClr val="DA1884"/>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03-SHAPE">
            <a:extLst>
              <a:ext uri="{FF2B5EF4-FFF2-40B4-BE49-F238E27FC236}">
                <a16:creationId xmlns:a16="http://schemas.microsoft.com/office/drawing/2014/main" id="{DBEE010F-8C95-4AE5-A300-8AD53FCC553C}"/>
              </a:ext>
            </a:extLst>
          </p:cNvPr>
          <p:cNvSpPr/>
          <p:nvPr/>
        </p:nvSpPr>
        <p:spPr>
          <a:xfrm>
            <a:off x="4086224" y="228600"/>
            <a:ext cx="4905375" cy="59436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CA632AE7-A546-4FB7-AA55-66DE4A53096B}"/>
              </a:ext>
            </a:extLst>
          </p:cNvPr>
          <p:cNvGrpSpPr/>
          <p:nvPr/>
        </p:nvGrpSpPr>
        <p:grpSpPr>
          <a:xfrm>
            <a:off x="5181600" y="6172200"/>
            <a:ext cx="3856771" cy="353235"/>
            <a:chOff x="9950101" y="9315355"/>
            <a:chExt cx="7713542" cy="706469"/>
          </a:xfrm>
        </p:grpSpPr>
        <p:pic>
          <p:nvPicPr>
            <p:cNvPr id="20" name="Picture 19">
              <a:extLst>
                <a:ext uri="{FF2B5EF4-FFF2-40B4-BE49-F238E27FC236}">
                  <a16:creationId xmlns:a16="http://schemas.microsoft.com/office/drawing/2014/main" id="{D9400DAF-A079-4024-A3AC-88693B78264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950101" y="9486900"/>
              <a:ext cx="2286000" cy="517192"/>
            </a:xfrm>
            <a:prstGeom prst="rect">
              <a:avLst/>
            </a:prstGeom>
          </p:spPr>
        </p:pic>
        <p:pic>
          <p:nvPicPr>
            <p:cNvPr id="21" name="Picture 20">
              <a:extLst>
                <a:ext uri="{FF2B5EF4-FFF2-40B4-BE49-F238E27FC236}">
                  <a16:creationId xmlns:a16="http://schemas.microsoft.com/office/drawing/2014/main" id="{70995266-1D02-4295-B2A6-1F2B21C57E9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2801599" y="9315355"/>
              <a:ext cx="1569737" cy="684865"/>
            </a:xfrm>
            <a:prstGeom prst="rect">
              <a:avLst/>
            </a:prstGeom>
          </p:spPr>
        </p:pic>
        <p:pic>
          <p:nvPicPr>
            <p:cNvPr id="22" name="Picture 21">
              <a:extLst>
                <a:ext uri="{FF2B5EF4-FFF2-40B4-BE49-F238E27FC236}">
                  <a16:creationId xmlns:a16="http://schemas.microsoft.com/office/drawing/2014/main" id="{DE36C03E-9001-4434-9BD2-37DB63182CE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4935200" y="9490771"/>
              <a:ext cx="2728443" cy="509449"/>
            </a:xfrm>
            <a:prstGeom prst="rect">
              <a:avLst/>
            </a:prstGeom>
          </p:spPr>
        </p:pic>
        <p:cxnSp>
          <p:nvCxnSpPr>
            <p:cNvPr id="23" name="Straight Connector 22">
              <a:extLst>
                <a:ext uri="{FF2B5EF4-FFF2-40B4-BE49-F238E27FC236}">
                  <a16:creationId xmlns:a16="http://schemas.microsoft.com/office/drawing/2014/main" id="{B5153840-2DDE-4523-826B-5C5C55689FD3}"/>
                </a:ext>
              </a:extLst>
            </p:cNvPr>
            <p:cNvCxnSpPr/>
            <p:nvPr/>
          </p:nvCxnSpPr>
          <p:spPr>
            <a:xfrm>
              <a:off x="12496800" y="9471660"/>
              <a:ext cx="0" cy="548640"/>
            </a:xfrm>
            <a:prstGeom prst="line">
              <a:avLst/>
            </a:prstGeom>
            <a:ln w="6350" cap="sq">
              <a:solidFill>
                <a:schemeClr val="bg1">
                  <a:lumMod val="75000"/>
                </a:schemeClr>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783E856-C9A5-4165-8EB3-E5FE9F2F1174}"/>
                </a:ext>
              </a:extLst>
            </p:cNvPr>
            <p:cNvCxnSpPr/>
            <p:nvPr/>
          </p:nvCxnSpPr>
          <p:spPr>
            <a:xfrm>
              <a:off x="14630400" y="9473184"/>
              <a:ext cx="0" cy="548640"/>
            </a:xfrm>
            <a:prstGeom prst="line">
              <a:avLst/>
            </a:prstGeom>
            <a:ln w="6350" cap="sq">
              <a:solidFill>
                <a:schemeClr val="bg1">
                  <a:lumMod val="75000"/>
                </a:schemeClr>
              </a:solidFill>
              <a:bevel/>
              <a:headEnd type="none"/>
              <a:tailEnd type="none"/>
            </a:ln>
          </p:spPr>
          <p:style>
            <a:lnRef idx="1">
              <a:schemeClr val="accent1"/>
            </a:lnRef>
            <a:fillRef idx="0">
              <a:schemeClr val="accent1"/>
            </a:fillRef>
            <a:effectRef idx="0">
              <a:schemeClr val="accent1"/>
            </a:effectRef>
            <a:fontRef idx="minor">
              <a:schemeClr val="tx1"/>
            </a:fontRef>
          </p:style>
        </p:cxnSp>
      </p:grpSp>
      <p:sp>
        <p:nvSpPr>
          <p:cNvPr id="26" name="Title 1">
            <a:extLst>
              <a:ext uri="{FF2B5EF4-FFF2-40B4-BE49-F238E27FC236}">
                <a16:creationId xmlns:a16="http://schemas.microsoft.com/office/drawing/2014/main" id="{C9360805-1E33-4762-89A2-4D09B88DB56C}"/>
              </a:ext>
            </a:extLst>
          </p:cNvPr>
          <p:cNvSpPr txBox="1">
            <a:spLocks/>
          </p:cNvSpPr>
          <p:nvPr/>
        </p:nvSpPr>
        <p:spPr bwMode="auto">
          <a:xfrm>
            <a:off x="-2057400" y="22034"/>
            <a:ext cx="8077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lang="en-US" altLang="en-US" sz="4800" dirty="0">
                <a:solidFill>
                  <a:schemeClr val="tx1"/>
                </a:solidFill>
                <a:latin typeface="Arial" panose="020B0604020202020204" pitchFamily="34" charset="0"/>
                <a:cs typeface="Arial" panose="020B0604020202020204" pitchFamily="34" charset="0"/>
              </a:rPr>
              <a:t>Welcome!</a:t>
            </a:r>
          </a:p>
        </p:txBody>
      </p:sp>
      <p:sp>
        <p:nvSpPr>
          <p:cNvPr id="27" name="TextBox 26">
            <a:extLst>
              <a:ext uri="{FF2B5EF4-FFF2-40B4-BE49-F238E27FC236}">
                <a16:creationId xmlns:a16="http://schemas.microsoft.com/office/drawing/2014/main" id="{41E1F087-4A7F-4F33-8BD9-FAB65E6AC4AB}"/>
              </a:ext>
            </a:extLst>
          </p:cNvPr>
          <p:cNvSpPr txBox="1"/>
          <p:nvPr/>
        </p:nvSpPr>
        <p:spPr>
          <a:xfrm>
            <a:off x="381000" y="4038600"/>
            <a:ext cx="8297694" cy="1316514"/>
          </a:xfrm>
          <a:prstGeom prst="rect">
            <a:avLst/>
          </a:prstGeom>
          <a:solidFill>
            <a:schemeClr val="accent6"/>
          </a:solidFill>
          <a:ln>
            <a:no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lnSpc>
                <a:spcPct val="150000"/>
              </a:lnSpc>
            </a:pPr>
            <a:endParaRPr lang="en-US" altLang="en-US" sz="800" i="1" dirty="0">
              <a:solidFill>
                <a:schemeClr val="tx1"/>
              </a:solidFill>
              <a:latin typeface="Arial" panose="020B0604020202020204" pitchFamily="34" charset="0"/>
              <a:cs typeface="Arial" panose="020B0604020202020204" pitchFamily="34" charset="0"/>
            </a:endParaRPr>
          </a:p>
          <a:p>
            <a:pPr algn="ctr">
              <a:lnSpc>
                <a:spcPct val="150000"/>
              </a:lnSpc>
            </a:pPr>
            <a:r>
              <a:rPr lang="en-US" altLang="en-US" sz="2400" i="1" dirty="0">
                <a:solidFill>
                  <a:schemeClr val="tx1"/>
                </a:solidFill>
                <a:latin typeface="Arial" panose="020B0604020202020204" pitchFamily="34" charset="0"/>
                <a:cs typeface="Arial" panose="020B0604020202020204" pitchFamily="34" charset="0"/>
              </a:rPr>
              <a:t>Technical Assistance Training</a:t>
            </a:r>
          </a:p>
          <a:p>
            <a:pPr algn="ctr">
              <a:lnSpc>
                <a:spcPct val="150000"/>
              </a:lnSpc>
            </a:pPr>
            <a:r>
              <a:rPr lang="en-US" altLang="en-US" sz="2400" i="1" dirty="0">
                <a:solidFill>
                  <a:schemeClr val="tx1"/>
                </a:solidFill>
                <a:latin typeface="Arial" panose="020B0604020202020204" pitchFamily="34" charset="0"/>
                <a:cs typeface="Arial" panose="020B0604020202020204" pitchFamily="34" charset="0"/>
              </a:rPr>
              <a:t>March 3, 2023</a:t>
            </a:r>
          </a:p>
        </p:txBody>
      </p:sp>
      <p:sp>
        <p:nvSpPr>
          <p:cNvPr id="28" name="TextBox 27">
            <a:extLst>
              <a:ext uri="{FF2B5EF4-FFF2-40B4-BE49-F238E27FC236}">
                <a16:creationId xmlns:a16="http://schemas.microsoft.com/office/drawing/2014/main" id="{B480FE1E-3688-48A1-A8EE-CF17593EBBF2}"/>
              </a:ext>
            </a:extLst>
          </p:cNvPr>
          <p:cNvSpPr txBox="1"/>
          <p:nvPr/>
        </p:nvSpPr>
        <p:spPr>
          <a:xfrm>
            <a:off x="381000" y="1905000"/>
            <a:ext cx="8305800" cy="2123658"/>
          </a:xfrm>
          <a:prstGeom prst="rect">
            <a:avLst/>
          </a:prstGeom>
          <a:solidFill>
            <a:schemeClr val="bg1"/>
          </a:solid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endParaRPr lang="en-US" altLang="en-US" sz="4000" dirty="0">
              <a:latin typeface="Arial" panose="020B0604020202020204" pitchFamily="34" charset="0"/>
              <a:cs typeface="Arial" panose="020B0604020202020204" pitchFamily="34" charset="0"/>
            </a:endParaRPr>
          </a:p>
          <a:p>
            <a:endParaRPr lang="en-US" altLang="en-US" sz="1200" dirty="0">
              <a:latin typeface="Arial" panose="020B0604020202020204" pitchFamily="34" charset="0"/>
              <a:cs typeface="Arial" panose="020B0604020202020204" pitchFamily="34" charset="0"/>
            </a:endParaRPr>
          </a:p>
          <a:p>
            <a:pPr algn="ctr"/>
            <a:r>
              <a:rPr lang="en-US" altLang="en-US" sz="4000" dirty="0">
                <a:latin typeface="Arial" panose="020B0604020202020204" pitchFamily="34" charset="0"/>
                <a:cs typeface="Arial" panose="020B0604020202020204" pitchFamily="34" charset="0"/>
              </a:rPr>
              <a:t>2023-2024 ServeDC AmeriCorps Formula Grant Application</a:t>
            </a:r>
          </a:p>
        </p:txBody>
      </p:sp>
      <p:pic>
        <p:nvPicPr>
          <p:cNvPr id="29" name="Picture 2" descr="Logos | AmeriCorps">
            <a:extLst>
              <a:ext uri="{FF2B5EF4-FFF2-40B4-BE49-F238E27FC236}">
                <a16:creationId xmlns:a16="http://schemas.microsoft.com/office/drawing/2014/main" id="{195EA108-7EFA-4EED-941B-08C2F915175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 r="76757" b="-7514"/>
          <a:stretch/>
        </p:blipFill>
        <p:spPr bwMode="auto">
          <a:xfrm>
            <a:off x="3505200" y="990600"/>
            <a:ext cx="1614898" cy="1693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37227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04-SHAPE">
            <a:extLst>
              <a:ext uri="{FF2B5EF4-FFF2-40B4-BE49-F238E27FC236}">
                <a16:creationId xmlns:a16="http://schemas.microsoft.com/office/drawing/2014/main" id="{068DE60E-A290-40AB-BF2E-E6C9DA9EE9D1}"/>
              </a:ext>
            </a:extLst>
          </p:cNvPr>
          <p:cNvSpPr/>
          <p:nvPr/>
        </p:nvSpPr>
        <p:spPr>
          <a:xfrm>
            <a:off x="2957" y="-4998"/>
            <a:ext cx="9141043" cy="6862997"/>
          </a:xfrm>
          <a:prstGeom prst="rect">
            <a:avLst/>
          </a:prstGeom>
          <a:gradFill>
            <a:gsLst>
              <a:gs pos="100000">
                <a:srgbClr val="FF671F"/>
              </a:gs>
              <a:gs pos="0">
                <a:srgbClr val="DA1884"/>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03-SHAPE">
            <a:extLst>
              <a:ext uri="{FF2B5EF4-FFF2-40B4-BE49-F238E27FC236}">
                <a16:creationId xmlns:a16="http://schemas.microsoft.com/office/drawing/2014/main" id="{DBEE010F-8C95-4AE5-A300-8AD53FCC553C}"/>
              </a:ext>
            </a:extLst>
          </p:cNvPr>
          <p:cNvSpPr/>
          <p:nvPr/>
        </p:nvSpPr>
        <p:spPr>
          <a:xfrm>
            <a:off x="231557" y="212835"/>
            <a:ext cx="8760043" cy="5959365"/>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CA632AE7-A546-4FB7-AA55-66DE4A53096B}"/>
              </a:ext>
            </a:extLst>
          </p:cNvPr>
          <p:cNvGrpSpPr/>
          <p:nvPr/>
        </p:nvGrpSpPr>
        <p:grpSpPr>
          <a:xfrm>
            <a:off x="5181600" y="6172200"/>
            <a:ext cx="3856771" cy="353235"/>
            <a:chOff x="9950101" y="9315355"/>
            <a:chExt cx="7713542" cy="706469"/>
          </a:xfrm>
        </p:grpSpPr>
        <p:pic>
          <p:nvPicPr>
            <p:cNvPr id="20" name="Picture 19">
              <a:extLst>
                <a:ext uri="{FF2B5EF4-FFF2-40B4-BE49-F238E27FC236}">
                  <a16:creationId xmlns:a16="http://schemas.microsoft.com/office/drawing/2014/main" id="{D9400DAF-A079-4024-A3AC-88693B78264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950101" y="9486900"/>
              <a:ext cx="2286000" cy="517192"/>
            </a:xfrm>
            <a:prstGeom prst="rect">
              <a:avLst/>
            </a:prstGeom>
          </p:spPr>
        </p:pic>
        <p:pic>
          <p:nvPicPr>
            <p:cNvPr id="21" name="Picture 20">
              <a:extLst>
                <a:ext uri="{FF2B5EF4-FFF2-40B4-BE49-F238E27FC236}">
                  <a16:creationId xmlns:a16="http://schemas.microsoft.com/office/drawing/2014/main" id="{70995266-1D02-4295-B2A6-1F2B21C57E9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2801599" y="9315355"/>
              <a:ext cx="1569737" cy="684865"/>
            </a:xfrm>
            <a:prstGeom prst="rect">
              <a:avLst/>
            </a:prstGeom>
          </p:spPr>
        </p:pic>
        <p:pic>
          <p:nvPicPr>
            <p:cNvPr id="22" name="Picture 21">
              <a:extLst>
                <a:ext uri="{FF2B5EF4-FFF2-40B4-BE49-F238E27FC236}">
                  <a16:creationId xmlns:a16="http://schemas.microsoft.com/office/drawing/2014/main" id="{DE36C03E-9001-4434-9BD2-37DB63182CE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4935200" y="9490771"/>
              <a:ext cx="2728443" cy="509449"/>
            </a:xfrm>
            <a:prstGeom prst="rect">
              <a:avLst/>
            </a:prstGeom>
          </p:spPr>
        </p:pic>
        <p:cxnSp>
          <p:nvCxnSpPr>
            <p:cNvPr id="23" name="Straight Connector 22">
              <a:extLst>
                <a:ext uri="{FF2B5EF4-FFF2-40B4-BE49-F238E27FC236}">
                  <a16:creationId xmlns:a16="http://schemas.microsoft.com/office/drawing/2014/main" id="{B5153840-2DDE-4523-826B-5C5C55689FD3}"/>
                </a:ext>
              </a:extLst>
            </p:cNvPr>
            <p:cNvCxnSpPr/>
            <p:nvPr/>
          </p:nvCxnSpPr>
          <p:spPr>
            <a:xfrm>
              <a:off x="12496800" y="9471660"/>
              <a:ext cx="0" cy="548640"/>
            </a:xfrm>
            <a:prstGeom prst="line">
              <a:avLst/>
            </a:prstGeom>
            <a:ln w="6350" cap="sq">
              <a:solidFill>
                <a:schemeClr val="bg1">
                  <a:lumMod val="75000"/>
                </a:schemeClr>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783E856-C9A5-4165-8EB3-E5FE9F2F1174}"/>
                </a:ext>
              </a:extLst>
            </p:cNvPr>
            <p:cNvCxnSpPr/>
            <p:nvPr/>
          </p:nvCxnSpPr>
          <p:spPr>
            <a:xfrm>
              <a:off x="14630400" y="9473184"/>
              <a:ext cx="0" cy="548640"/>
            </a:xfrm>
            <a:prstGeom prst="line">
              <a:avLst/>
            </a:prstGeom>
            <a:ln w="6350" cap="sq">
              <a:solidFill>
                <a:schemeClr val="bg1">
                  <a:lumMod val="75000"/>
                </a:schemeClr>
              </a:solidFill>
              <a:bevel/>
              <a:headEnd type="none"/>
              <a:tailEnd type="none"/>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D296252A-1407-4C36-BA71-D1C60B8BCB0A}"/>
              </a:ext>
            </a:extLst>
          </p:cNvPr>
          <p:cNvSpPr txBox="1"/>
          <p:nvPr/>
        </p:nvSpPr>
        <p:spPr>
          <a:xfrm>
            <a:off x="338847" y="206514"/>
            <a:ext cx="8534400" cy="707886"/>
          </a:xfrm>
          <a:prstGeom prst="rect">
            <a:avLst/>
          </a:prstGeom>
          <a:ln>
            <a:solidFill>
              <a:schemeClr val="tx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4000" dirty="0">
                <a:latin typeface="Arial" panose="020B0604020202020204" pitchFamily="34" charset="0"/>
                <a:cs typeface="Arial" panose="020B0604020202020204" pitchFamily="34" charset="0"/>
              </a:rPr>
              <a:t>Program Design</a:t>
            </a:r>
          </a:p>
        </p:txBody>
      </p:sp>
      <p:sp>
        <p:nvSpPr>
          <p:cNvPr id="11" name="Rectangle 10">
            <a:extLst>
              <a:ext uri="{FF2B5EF4-FFF2-40B4-BE49-F238E27FC236}">
                <a16:creationId xmlns:a16="http://schemas.microsoft.com/office/drawing/2014/main" id="{722DFFE8-ED25-46C9-8780-D325DF3B58D0}"/>
              </a:ext>
            </a:extLst>
          </p:cNvPr>
          <p:cNvSpPr/>
          <p:nvPr/>
        </p:nvSpPr>
        <p:spPr>
          <a:xfrm>
            <a:off x="304800" y="1380837"/>
            <a:ext cx="8534400" cy="3867725"/>
          </a:xfrm>
          <a:prstGeom prst="rect">
            <a:avLst/>
          </a:prstGeom>
        </p:spPr>
        <p:txBody>
          <a:bodyPr wrap="square">
            <a:spAutoFit/>
          </a:bodyPr>
          <a:lstStyle/>
          <a:p>
            <a:pPr>
              <a:spcBef>
                <a:spcPts val="200"/>
              </a:spcBef>
              <a:spcAft>
                <a:spcPts val="200"/>
              </a:spcAft>
              <a:defRPr/>
            </a:pPr>
            <a:r>
              <a:rPr lang="en-US" b="1" i="1" u="sng" dirty="0">
                <a:latin typeface="Arial" panose="020B0604020202020204" pitchFamily="34" charset="0"/>
                <a:cs typeface="Arial" panose="020B0604020202020204" pitchFamily="34" charset="0"/>
              </a:rPr>
              <a:t>AmeriCorps Program Rationale and Intervention:</a:t>
            </a:r>
          </a:p>
          <a:p>
            <a:pPr>
              <a:spcBef>
                <a:spcPts val="200"/>
              </a:spcBef>
              <a:spcAft>
                <a:spcPts val="200"/>
              </a:spcAft>
              <a:defRPr/>
            </a:pPr>
            <a:endParaRPr lang="en-US" sz="600" b="1" i="1" u="sng" dirty="0">
              <a:latin typeface="Arial" panose="020B0604020202020204" pitchFamily="34" charset="0"/>
              <a:cs typeface="Arial" panose="020B0604020202020204" pitchFamily="34" charset="0"/>
            </a:endParaRPr>
          </a:p>
          <a:p>
            <a:pPr marL="285750" indent="-285750">
              <a:spcBef>
                <a:spcPts val="200"/>
              </a:spcBef>
              <a:spcAft>
                <a:spcPts val="200"/>
              </a:spcAft>
              <a:buFont typeface="Arial" panose="020B0604020202020204" pitchFamily="34" charset="0"/>
              <a:buChar char="•"/>
              <a:defRPr/>
            </a:pPr>
            <a:r>
              <a:rPr lang="en-US" dirty="0">
                <a:latin typeface="Arial" panose="020B0604020202020204" pitchFamily="34" charset="0"/>
                <a:cs typeface="Arial" panose="020B0604020202020204" pitchFamily="34" charset="0"/>
              </a:rPr>
              <a:t>All applicants should demonstrate:</a:t>
            </a:r>
          </a:p>
          <a:p>
            <a:pPr marL="742950" lvl="1" indent="-285750">
              <a:spcBef>
                <a:spcPts val="200"/>
              </a:spcBef>
              <a:spcAft>
                <a:spcPts val="200"/>
              </a:spcAft>
              <a:buFont typeface="Wingdings" panose="05000000000000000000" pitchFamily="2" charset="2"/>
              <a:buChar char="ü"/>
              <a:defRPr/>
            </a:pPr>
            <a:r>
              <a:rPr lang="en-US" dirty="0">
                <a:latin typeface="Arial" panose="020B0604020202020204" pitchFamily="34" charset="0"/>
                <a:cs typeface="Arial" panose="020B0604020202020204" pitchFamily="34" charset="0"/>
              </a:rPr>
              <a:t>How AmeriCorps program is appropriate solution for community identified needs</a:t>
            </a:r>
          </a:p>
          <a:p>
            <a:pPr marL="742950" lvl="1" indent="-285750">
              <a:spcBef>
                <a:spcPts val="200"/>
              </a:spcBef>
              <a:spcAft>
                <a:spcPts val="200"/>
              </a:spcAft>
              <a:buFont typeface="Wingdings" panose="05000000000000000000" pitchFamily="2" charset="2"/>
              <a:buChar char="ü"/>
              <a:defRPr/>
            </a:pPr>
            <a:r>
              <a:rPr lang="en-US" dirty="0">
                <a:latin typeface="Arial" panose="020B0604020202020204" pitchFamily="34" charset="0"/>
                <a:cs typeface="Arial" panose="020B0604020202020204" pitchFamily="34" charset="0"/>
              </a:rPr>
              <a:t>A clear description of the target population and community issue being addressed</a:t>
            </a:r>
          </a:p>
          <a:p>
            <a:pPr marL="742950" lvl="1" indent="-285750">
              <a:spcBef>
                <a:spcPts val="200"/>
              </a:spcBef>
              <a:spcAft>
                <a:spcPts val="200"/>
              </a:spcAft>
              <a:buFont typeface="Wingdings" panose="05000000000000000000" pitchFamily="2" charset="2"/>
              <a:buChar char="ü"/>
              <a:defRPr/>
            </a:pPr>
            <a:r>
              <a:rPr lang="en-US" dirty="0">
                <a:latin typeface="Arial" panose="020B0604020202020204" pitchFamily="34" charset="0"/>
                <a:cs typeface="Arial" panose="020B0604020202020204" pitchFamily="34" charset="0"/>
              </a:rPr>
              <a:t>The rationale behind the interventions, member assignment, and measures– outcomes and outputs</a:t>
            </a:r>
          </a:p>
          <a:p>
            <a:pPr marL="742950" lvl="1" indent="-285750">
              <a:spcBef>
                <a:spcPts val="200"/>
              </a:spcBef>
              <a:spcAft>
                <a:spcPts val="200"/>
              </a:spcAft>
              <a:buFont typeface="Wingdings" panose="05000000000000000000" pitchFamily="2" charset="2"/>
              <a:buChar char="ü"/>
              <a:defRPr/>
            </a:pPr>
            <a:r>
              <a:rPr lang="en-US" dirty="0">
                <a:latin typeface="Arial" panose="020B0604020202020204" pitchFamily="34" charset="0"/>
                <a:cs typeface="Arial" panose="020B0604020202020204" pitchFamily="34" charset="0"/>
              </a:rPr>
              <a:t>A description of organization’s experience delivering services to communities in need</a:t>
            </a:r>
          </a:p>
          <a:p>
            <a:pPr marL="742950" lvl="1" indent="-285750">
              <a:spcBef>
                <a:spcPts val="200"/>
              </a:spcBef>
              <a:spcAft>
                <a:spcPts val="200"/>
              </a:spcAft>
              <a:buFont typeface="Wingdings" panose="05000000000000000000" pitchFamily="2" charset="2"/>
              <a:buChar char="ü"/>
              <a:defRPr/>
            </a:pPr>
            <a:r>
              <a:rPr lang="en-US" dirty="0">
                <a:latin typeface="Arial" panose="020B0604020202020204" pitchFamily="34" charset="0"/>
                <a:cs typeface="Arial" panose="020B0604020202020204" pitchFamily="34" charset="0"/>
              </a:rPr>
              <a:t>A structured plan for supporting and instructing AmeriCorps members on delivering service</a:t>
            </a:r>
          </a:p>
        </p:txBody>
      </p:sp>
    </p:spTree>
    <p:extLst>
      <p:ext uri="{BB962C8B-B14F-4D97-AF65-F5344CB8AC3E}">
        <p14:creationId xmlns:p14="http://schemas.microsoft.com/office/powerpoint/2010/main" val="327528052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04-SHAPE">
            <a:extLst>
              <a:ext uri="{FF2B5EF4-FFF2-40B4-BE49-F238E27FC236}">
                <a16:creationId xmlns:a16="http://schemas.microsoft.com/office/drawing/2014/main" id="{068DE60E-A290-40AB-BF2E-E6C9DA9EE9D1}"/>
              </a:ext>
            </a:extLst>
          </p:cNvPr>
          <p:cNvSpPr/>
          <p:nvPr/>
        </p:nvSpPr>
        <p:spPr>
          <a:xfrm>
            <a:off x="4086225" y="-12880"/>
            <a:ext cx="5057775" cy="6870879"/>
          </a:xfrm>
          <a:prstGeom prst="rect">
            <a:avLst/>
          </a:prstGeom>
          <a:gradFill>
            <a:gsLst>
              <a:gs pos="100000">
                <a:srgbClr val="FF671F"/>
              </a:gs>
              <a:gs pos="0">
                <a:srgbClr val="DA1884"/>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03-SHAPE">
            <a:extLst>
              <a:ext uri="{FF2B5EF4-FFF2-40B4-BE49-F238E27FC236}">
                <a16:creationId xmlns:a16="http://schemas.microsoft.com/office/drawing/2014/main" id="{DBEE010F-8C95-4AE5-A300-8AD53FCC553C}"/>
              </a:ext>
            </a:extLst>
          </p:cNvPr>
          <p:cNvSpPr/>
          <p:nvPr/>
        </p:nvSpPr>
        <p:spPr>
          <a:xfrm>
            <a:off x="4086224" y="228600"/>
            <a:ext cx="4905375" cy="59436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CA632AE7-A546-4FB7-AA55-66DE4A53096B}"/>
              </a:ext>
            </a:extLst>
          </p:cNvPr>
          <p:cNvGrpSpPr/>
          <p:nvPr/>
        </p:nvGrpSpPr>
        <p:grpSpPr>
          <a:xfrm>
            <a:off x="5181600" y="6172200"/>
            <a:ext cx="3856771" cy="353235"/>
            <a:chOff x="9950101" y="9315355"/>
            <a:chExt cx="7713542" cy="706469"/>
          </a:xfrm>
        </p:grpSpPr>
        <p:pic>
          <p:nvPicPr>
            <p:cNvPr id="20" name="Picture 19">
              <a:extLst>
                <a:ext uri="{FF2B5EF4-FFF2-40B4-BE49-F238E27FC236}">
                  <a16:creationId xmlns:a16="http://schemas.microsoft.com/office/drawing/2014/main" id="{D9400DAF-A079-4024-A3AC-88693B78264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950101" y="9486900"/>
              <a:ext cx="2286000" cy="517192"/>
            </a:xfrm>
            <a:prstGeom prst="rect">
              <a:avLst/>
            </a:prstGeom>
          </p:spPr>
        </p:pic>
        <p:pic>
          <p:nvPicPr>
            <p:cNvPr id="21" name="Picture 20">
              <a:extLst>
                <a:ext uri="{FF2B5EF4-FFF2-40B4-BE49-F238E27FC236}">
                  <a16:creationId xmlns:a16="http://schemas.microsoft.com/office/drawing/2014/main" id="{70995266-1D02-4295-B2A6-1F2B21C57E9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2801599" y="9315355"/>
              <a:ext cx="1569737" cy="684865"/>
            </a:xfrm>
            <a:prstGeom prst="rect">
              <a:avLst/>
            </a:prstGeom>
          </p:spPr>
        </p:pic>
        <p:pic>
          <p:nvPicPr>
            <p:cNvPr id="22" name="Picture 21">
              <a:extLst>
                <a:ext uri="{FF2B5EF4-FFF2-40B4-BE49-F238E27FC236}">
                  <a16:creationId xmlns:a16="http://schemas.microsoft.com/office/drawing/2014/main" id="{DE36C03E-9001-4434-9BD2-37DB63182CE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4935200" y="9490771"/>
              <a:ext cx="2728443" cy="509449"/>
            </a:xfrm>
            <a:prstGeom prst="rect">
              <a:avLst/>
            </a:prstGeom>
          </p:spPr>
        </p:pic>
        <p:cxnSp>
          <p:nvCxnSpPr>
            <p:cNvPr id="23" name="Straight Connector 22">
              <a:extLst>
                <a:ext uri="{FF2B5EF4-FFF2-40B4-BE49-F238E27FC236}">
                  <a16:creationId xmlns:a16="http://schemas.microsoft.com/office/drawing/2014/main" id="{B5153840-2DDE-4523-826B-5C5C55689FD3}"/>
                </a:ext>
              </a:extLst>
            </p:cNvPr>
            <p:cNvCxnSpPr/>
            <p:nvPr/>
          </p:nvCxnSpPr>
          <p:spPr>
            <a:xfrm>
              <a:off x="12496800" y="9471660"/>
              <a:ext cx="0" cy="548640"/>
            </a:xfrm>
            <a:prstGeom prst="line">
              <a:avLst/>
            </a:prstGeom>
            <a:ln w="6350" cap="sq">
              <a:solidFill>
                <a:schemeClr val="bg1">
                  <a:lumMod val="75000"/>
                </a:schemeClr>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783E856-C9A5-4165-8EB3-E5FE9F2F1174}"/>
                </a:ext>
              </a:extLst>
            </p:cNvPr>
            <p:cNvCxnSpPr/>
            <p:nvPr/>
          </p:nvCxnSpPr>
          <p:spPr>
            <a:xfrm>
              <a:off x="14630400" y="9473184"/>
              <a:ext cx="0" cy="548640"/>
            </a:xfrm>
            <a:prstGeom prst="line">
              <a:avLst/>
            </a:prstGeom>
            <a:ln w="6350" cap="sq">
              <a:solidFill>
                <a:schemeClr val="bg1">
                  <a:lumMod val="75000"/>
                </a:schemeClr>
              </a:solidFill>
              <a:bevel/>
              <a:headEnd type="none"/>
              <a:tailEnd type="none"/>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32287BE9-3BB5-47D4-AB82-811F0E95B426}"/>
              </a:ext>
            </a:extLst>
          </p:cNvPr>
          <p:cNvSpPr txBox="1"/>
          <p:nvPr/>
        </p:nvSpPr>
        <p:spPr>
          <a:xfrm>
            <a:off x="304800" y="299860"/>
            <a:ext cx="8534400" cy="707886"/>
          </a:xfrm>
          <a:prstGeom prst="rect">
            <a:avLst/>
          </a:prstGeom>
          <a:ln>
            <a:solidFill>
              <a:schemeClr val="tx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4000" dirty="0">
                <a:latin typeface="Arial" panose="020B0604020202020204" pitchFamily="34" charset="0"/>
                <a:cs typeface="Arial" panose="020B0604020202020204" pitchFamily="34" charset="0"/>
              </a:rPr>
              <a:t>Program Design </a:t>
            </a:r>
          </a:p>
        </p:txBody>
      </p:sp>
      <p:sp>
        <p:nvSpPr>
          <p:cNvPr id="11" name="TextBox 10">
            <a:extLst>
              <a:ext uri="{FF2B5EF4-FFF2-40B4-BE49-F238E27FC236}">
                <a16:creationId xmlns:a16="http://schemas.microsoft.com/office/drawing/2014/main" id="{5641D572-F6B2-46A4-A6C9-6D6113655AF2}"/>
              </a:ext>
            </a:extLst>
          </p:cNvPr>
          <p:cNvSpPr txBox="1"/>
          <p:nvPr/>
        </p:nvSpPr>
        <p:spPr>
          <a:xfrm>
            <a:off x="228600" y="1143000"/>
            <a:ext cx="5867400" cy="1200329"/>
          </a:xfrm>
          <a:prstGeom prst="rect">
            <a:avLst/>
          </a:prstGeom>
          <a:noFill/>
        </p:spPr>
        <p:txBody>
          <a:bodyPr wrap="square">
            <a:spAutoFit/>
          </a:bodyPr>
          <a:lstStyle/>
          <a:p>
            <a:pPr>
              <a:buClr>
                <a:srgbClr val="FF3300"/>
              </a:buClr>
            </a:pPr>
            <a:r>
              <a:rPr lang="en-US" b="1" u="sng" dirty="0">
                <a:latin typeface="Arial" panose="020B0604020202020204" pitchFamily="34" charset="0"/>
                <a:ea typeface="Calibri" panose="020F0502020204030204" pitchFamily="34" charset="0"/>
                <a:cs typeface="Arial" panose="020B0604020202020204" pitchFamily="34" charset="0"/>
              </a:rPr>
              <a:t>Member Experience</a:t>
            </a:r>
            <a:endParaRPr lang="en-US" sz="1800" b="1" i="1" u="sng" dirty="0">
              <a:latin typeface="Arial" panose="020B0604020202020204" pitchFamily="34" charset="0"/>
              <a:cs typeface="Arial" panose="020B0604020202020204" pitchFamily="34" charset="0"/>
            </a:endParaRPr>
          </a:p>
          <a:p>
            <a:pPr marL="0" indent="0">
              <a:spcBef>
                <a:spcPts val="0"/>
              </a:spcBef>
              <a:buClr>
                <a:srgbClr val="FF3300"/>
              </a:buClr>
              <a:buNone/>
            </a:pPr>
            <a:endParaRPr lang="en-US" b="1" u="sng" dirty="0">
              <a:latin typeface="Calibri" panose="020F0502020204030204" pitchFamily="34" charset="0"/>
              <a:cs typeface="Times New Roman" panose="02020603050405020304" pitchFamily="18" charset="0"/>
            </a:endParaRPr>
          </a:p>
          <a:p>
            <a:pPr marL="0" indent="0">
              <a:spcBef>
                <a:spcPts val="0"/>
              </a:spcBef>
              <a:buClr>
                <a:srgbClr val="FF3300"/>
              </a:buClr>
              <a:buNone/>
            </a:pPr>
            <a:endParaRPr lang="en-US" sz="1800" b="1" u="sng" dirty="0">
              <a:latin typeface="Arial" panose="020B0604020202020204" pitchFamily="34" charset="0"/>
              <a:cs typeface="Arial" panose="020B0604020202020204" pitchFamily="34" charset="0"/>
            </a:endParaRPr>
          </a:p>
          <a:p>
            <a:pPr marL="0" indent="0">
              <a:spcBef>
                <a:spcPts val="0"/>
              </a:spcBef>
              <a:buClr>
                <a:srgbClr val="FF3300"/>
              </a:buClr>
              <a:buNone/>
            </a:pPr>
            <a:endParaRPr lang="en-US" sz="1800" b="1" u="sng"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E74F48C1-3013-4374-BFA5-9D7EB28F78A5}"/>
              </a:ext>
            </a:extLst>
          </p:cNvPr>
          <p:cNvSpPr txBox="1"/>
          <p:nvPr/>
        </p:nvSpPr>
        <p:spPr>
          <a:xfrm>
            <a:off x="228600" y="1524000"/>
            <a:ext cx="8382000" cy="3970318"/>
          </a:xfrm>
          <a:prstGeom prst="rect">
            <a:avLst/>
          </a:prstGeom>
          <a:noFill/>
        </p:spPr>
        <p:txBody>
          <a:bodyPr wrap="square">
            <a:spAutoFit/>
          </a:bodyPr>
          <a:lstStyle/>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AmeriCorps members as a  result of their service will have opportunities to develop as leaders. </a:t>
            </a:r>
          </a:p>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AmeriCorps members will gain skills as a  result of their training and service that can be utilized and will be valued by future employers after their service term is completed. </a:t>
            </a:r>
          </a:p>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The program has a well-defined plan to recruit AmeriCorps members from the geographic or demographic communities in which the program operates.   </a:t>
            </a:r>
          </a:p>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The applicant will also foster an inclusive service culture where different backgrounds, talents,  and capabilities are welcomed and leveraged for learning and effective service delivery. </a:t>
            </a:r>
          </a:p>
          <a:p>
            <a:pPr marL="285750" indent="-285750">
              <a:buFont typeface="Wingdings" panose="05000000000000000000" pitchFamily="2" charset="2"/>
              <a:buChar char="Ø"/>
            </a:pPr>
            <a:r>
              <a:rPr lang="en-US" b="1" i="1" dirty="0">
                <a:latin typeface="Arial" panose="020B0604020202020204" pitchFamily="34" charset="0"/>
                <a:cs typeface="Arial" panose="020B0604020202020204" pitchFamily="34" charset="0"/>
              </a:rPr>
              <a:t>The applicant’s organization and/or program has a  diversity,  equity,  and inclusion council that seeks to diversify its staff and board and create a  supportive and safe environment as well as ensure that its programming is culturally and community appropriate.</a:t>
            </a:r>
          </a:p>
        </p:txBody>
      </p:sp>
    </p:spTree>
    <p:extLst>
      <p:ext uri="{BB962C8B-B14F-4D97-AF65-F5344CB8AC3E}">
        <p14:creationId xmlns:p14="http://schemas.microsoft.com/office/powerpoint/2010/main" val="52904947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04-SHAPE">
            <a:extLst>
              <a:ext uri="{FF2B5EF4-FFF2-40B4-BE49-F238E27FC236}">
                <a16:creationId xmlns:a16="http://schemas.microsoft.com/office/drawing/2014/main" id="{068DE60E-A290-40AB-BF2E-E6C9DA9EE9D1}"/>
              </a:ext>
            </a:extLst>
          </p:cNvPr>
          <p:cNvSpPr/>
          <p:nvPr/>
        </p:nvSpPr>
        <p:spPr>
          <a:xfrm>
            <a:off x="4086225" y="0"/>
            <a:ext cx="5057775" cy="6858000"/>
          </a:xfrm>
          <a:prstGeom prst="rect">
            <a:avLst/>
          </a:prstGeom>
          <a:gradFill>
            <a:gsLst>
              <a:gs pos="100000">
                <a:srgbClr val="FF671F"/>
              </a:gs>
              <a:gs pos="0">
                <a:srgbClr val="DA1884"/>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03-SHAPE">
            <a:extLst>
              <a:ext uri="{FF2B5EF4-FFF2-40B4-BE49-F238E27FC236}">
                <a16:creationId xmlns:a16="http://schemas.microsoft.com/office/drawing/2014/main" id="{DBEE010F-8C95-4AE5-A300-8AD53FCC553C}"/>
              </a:ext>
            </a:extLst>
          </p:cNvPr>
          <p:cNvSpPr/>
          <p:nvPr/>
        </p:nvSpPr>
        <p:spPr>
          <a:xfrm>
            <a:off x="4086224" y="228600"/>
            <a:ext cx="4905375" cy="59436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CA632AE7-A546-4FB7-AA55-66DE4A53096B}"/>
              </a:ext>
            </a:extLst>
          </p:cNvPr>
          <p:cNvGrpSpPr/>
          <p:nvPr/>
        </p:nvGrpSpPr>
        <p:grpSpPr>
          <a:xfrm>
            <a:off x="5181600" y="6172200"/>
            <a:ext cx="3856771" cy="353235"/>
            <a:chOff x="9950101" y="9315355"/>
            <a:chExt cx="7713542" cy="706469"/>
          </a:xfrm>
        </p:grpSpPr>
        <p:pic>
          <p:nvPicPr>
            <p:cNvPr id="20" name="Picture 19">
              <a:extLst>
                <a:ext uri="{FF2B5EF4-FFF2-40B4-BE49-F238E27FC236}">
                  <a16:creationId xmlns:a16="http://schemas.microsoft.com/office/drawing/2014/main" id="{D9400DAF-A079-4024-A3AC-88693B78264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950101" y="9486900"/>
              <a:ext cx="2286000" cy="517192"/>
            </a:xfrm>
            <a:prstGeom prst="rect">
              <a:avLst/>
            </a:prstGeom>
          </p:spPr>
        </p:pic>
        <p:pic>
          <p:nvPicPr>
            <p:cNvPr id="21" name="Picture 20">
              <a:extLst>
                <a:ext uri="{FF2B5EF4-FFF2-40B4-BE49-F238E27FC236}">
                  <a16:creationId xmlns:a16="http://schemas.microsoft.com/office/drawing/2014/main" id="{70995266-1D02-4295-B2A6-1F2B21C57E9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2801599" y="9315355"/>
              <a:ext cx="1569737" cy="684865"/>
            </a:xfrm>
            <a:prstGeom prst="rect">
              <a:avLst/>
            </a:prstGeom>
          </p:spPr>
        </p:pic>
        <p:pic>
          <p:nvPicPr>
            <p:cNvPr id="22" name="Picture 21">
              <a:extLst>
                <a:ext uri="{FF2B5EF4-FFF2-40B4-BE49-F238E27FC236}">
                  <a16:creationId xmlns:a16="http://schemas.microsoft.com/office/drawing/2014/main" id="{DE36C03E-9001-4434-9BD2-37DB63182CE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4935200" y="9490771"/>
              <a:ext cx="2728443" cy="509449"/>
            </a:xfrm>
            <a:prstGeom prst="rect">
              <a:avLst/>
            </a:prstGeom>
          </p:spPr>
        </p:pic>
        <p:cxnSp>
          <p:nvCxnSpPr>
            <p:cNvPr id="23" name="Straight Connector 22">
              <a:extLst>
                <a:ext uri="{FF2B5EF4-FFF2-40B4-BE49-F238E27FC236}">
                  <a16:creationId xmlns:a16="http://schemas.microsoft.com/office/drawing/2014/main" id="{B5153840-2DDE-4523-826B-5C5C55689FD3}"/>
                </a:ext>
              </a:extLst>
            </p:cNvPr>
            <p:cNvCxnSpPr/>
            <p:nvPr/>
          </p:nvCxnSpPr>
          <p:spPr>
            <a:xfrm>
              <a:off x="12496800" y="9471660"/>
              <a:ext cx="0" cy="548640"/>
            </a:xfrm>
            <a:prstGeom prst="line">
              <a:avLst/>
            </a:prstGeom>
            <a:ln w="6350" cap="sq">
              <a:solidFill>
                <a:schemeClr val="bg1">
                  <a:lumMod val="75000"/>
                </a:schemeClr>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783E856-C9A5-4165-8EB3-E5FE9F2F1174}"/>
                </a:ext>
              </a:extLst>
            </p:cNvPr>
            <p:cNvCxnSpPr/>
            <p:nvPr/>
          </p:nvCxnSpPr>
          <p:spPr>
            <a:xfrm>
              <a:off x="14630400" y="9473184"/>
              <a:ext cx="0" cy="548640"/>
            </a:xfrm>
            <a:prstGeom prst="line">
              <a:avLst/>
            </a:prstGeom>
            <a:ln w="6350" cap="sq">
              <a:solidFill>
                <a:schemeClr val="bg1">
                  <a:lumMod val="75000"/>
                </a:schemeClr>
              </a:solidFill>
              <a:bevel/>
              <a:headEnd type="none"/>
              <a:tailEnd type="none"/>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98D86199-3AF2-4239-BF3B-91F17FFEDF97}"/>
              </a:ext>
            </a:extLst>
          </p:cNvPr>
          <p:cNvSpPr txBox="1"/>
          <p:nvPr/>
        </p:nvSpPr>
        <p:spPr>
          <a:xfrm>
            <a:off x="228600" y="1219200"/>
            <a:ext cx="6096000" cy="400110"/>
          </a:xfrm>
          <a:prstGeom prst="rect">
            <a:avLst/>
          </a:prstGeom>
          <a:noFill/>
        </p:spPr>
        <p:txBody>
          <a:bodyPr wrap="square">
            <a:spAutoFit/>
          </a:bodyPr>
          <a:lstStyle/>
          <a:p>
            <a:pPr marL="0" indent="0">
              <a:spcBef>
                <a:spcPts val="0"/>
              </a:spcBef>
              <a:buClr>
                <a:srgbClr val="FF3300"/>
              </a:buClr>
              <a:buNone/>
            </a:pPr>
            <a:r>
              <a:rPr lang="en-US" sz="2000" b="1" u="sng" dirty="0">
                <a:effectLst/>
                <a:latin typeface="Arial" panose="020B0604020202020204" pitchFamily="34" charset="0"/>
                <a:ea typeface="Calibri" panose="020F0502020204030204" pitchFamily="34" charset="0"/>
                <a:cs typeface="Arial" panose="020B0604020202020204" pitchFamily="34" charset="0"/>
              </a:rPr>
              <a:t>Organizational Background and Staffing:</a:t>
            </a:r>
          </a:p>
        </p:txBody>
      </p:sp>
      <p:sp>
        <p:nvSpPr>
          <p:cNvPr id="11" name="TextBox 10">
            <a:extLst>
              <a:ext uri="{FF2B5EF4-FFF2-40B4-BE49-F238E27FC236}">
                <a16:creationId xmlns:a16="http://schemas.microsoft.com/office/drawing/2014/main" id="{8576CF89-6C21-4310-9190-C4A0907D730B}"/>
              </a:ext>
            </a:extLst>
          </p:cNvPr>
          <p:cNvSpPr txBox="1"/>
          <p:nvPr/>
        </p:nvSpPr>
        <p:spPr>
          <a:xfrm>
            <a:off x="228600" y="1752600"/>
            <a:ext cx="8077200" cy="3416320"/>
          </a:xfrm>
          <a:prstGeom prst="rect">
            <a:avLst/>
          </a:prstGeom>
          <a:noFill/>
        </p:spPr>
        <p:txBody>
          <a:bodyPr wrap="square">
            <a:spAutoFit/>
          </a:bodyPr>
          <a:lstStyle/>
          <a:p>
            <a:pPr marL="285750" indent="-285750">
              <a:buFont typeface="Wingdings" panose="05000000000000000000" pitchFamily="2" charset="2"/>
              <a:buChar char="v"/>
            </a:pPr>
            <a:r>
              <a:rPr lang="en-US" dirty="0">
                <a:latin typeface="Arial" panose="020B0604020202020204" pitchFamily="34" charset="0"/>
                <a:cs typeface="Arial" panose="020B0604020202020204" pitchFamily="34" charset="0"/>
              </a:rPr>
              <a:t>The organization details the roles, responsibilities,  and structure of the staff that will be implementing the  AmeriCorps program as well as providing oversight and monitoring for the program.</a:t>
            </a:r>
          </a:p>
          <a:p>
            <a:r>
              <a:rPr lang="en-US" dirty="0">
                <a:latin typeface="Arial" panose="020B0604020202020204" pitchFamily="34" charset="0"/>
                <a:cs typeface="Arial" panose="020B0604020202020204" pitchFamily="34" charset="0"/>
              </a:rPr>
              <a:t> </a:t>
            </a:r>
          </a:p>
          <a:p>
            <a:pPr marL="285750" indent="-285750">
              <a:buFont typeface="Wingdings" panose="05000000000000000000" pitchFamily="2" charset="2"/>
              <a:buChar char="v"/>
            </a:pPr>
            <a:r>
              <a:rPr lang="en-US" dirty="0">
                <a:latin typeface="Arial" panose="020B0604020202020204" pitchFamily="34" charset="0"/>
                <a:cs typeface="Arial" panose="020B0604020202020204" pitchFamily="34" charset="0"/>
              </a:rPr>
              <a:t>The organization has facilitated, partnered, or participated in educational or workforce development programs (i.e., pre-apprenticeship/registered apprenticeship, work experience and job training programs, AmeriCorps, etc.). </a:t>
            </a:r>
          </a:p>
          <a:p>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dirty="0">
                <a:latin typeface="Arial" panose="020B0604020202020204" pitchFamily="34" charset="0"/>
                <a:cs typeface="Arial" panose="020B0604020202020204" pitchFamily="34" charset="0"/>
              </a:rPr>
              <a:t>The organization has a stated commitment and plan to advance diversity,  equality,  and inclusion  (DEI)  throughout its mission,  for example by using a  DEI council or strategic plan.</a:t>
            </a:r>
          </a:p>
        </p:txBody>
      </p:sp>
      <p:sp>
        <p:nvSpPr>
          <p:cNvPr id="12" name="TextBox 11">
            <a:extLst>
              <a:ext uri="{FF2B5EF4-FFF2-40B4-BE49-F238E27FC236}">
                <a16:creationId xmlns:a16="http://schemas.microsoft.com/office/drawing/2014/main" id="{EF8F79DC-FDAD-4B16-905A-717594E3F519}"/>
              </a:ext>
            </a:extLst>
          </p:cNvPr>
          <p:cNvSpPr txBox="1"/>
          <p:nvPr/>
        </p:nvSpPr>
        <p:spPr>
          <a:xfrm>
            <a:off x="304800" y="312738"/>
            <a:ext cx="8534400" cy="707886"/>
          </a:xfrm>
          <a:prstGeom prst="rect">
            <a:avLst/>
          </a:prstGeom>
          <a:ln>
            <a:solidFill>
              <a:schemeClr val="tx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4000" dirty="0">
                <a:latin typeface="Arial" panose="020B0604020202020204" pitchFamily="34" charset="0"/>
                <a:cs typeface="Arial" panose="020B0604020202020204" pitchFamily="34" charset="0"/>
              </a:rPr>
              <a:t>Organizational Capability </a:t>
            </a:r>
          </a:p>
        </p:txBody>
      </p:sp>
    </p:spTree>
    <p:extLst>
      <p:ext uri="{BB962C8B-B14F-4D97-AF65-F5344CB8AC3E}">
        <p14:creationId xmlns:p14="http://schemas.microsoft.com/office/powerpoint/2010/main" val="100298466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04-SHAPE">
            <a:extLst>
              <a:ext uri="{FF2B5EF4-FFF2-40B4-BE49-F238E27FC236}">
                <a16:creationId xmlns:a16="http://schemas.microsoft.com/office/drawing/2014/main" id="{068DE60E-A290-40AB-BF2E-E6C9DA9EE9D1}"/>
              </a:ext>
            </a:extLst>
          </p:cNvPr>
          <p:cNvSpPr/>
          <p:nvPr/>
        </p:nvSpPr>
        <p:spPr>
          <a:xfrm>
            <a:off x="4086225" y="-12880"/>
            <a:ext cx="5057775" cy="6870879"/>
          </a:xfrm>
          <a:prstGeom prst="rect">
            <a:avLst/>
          </a:prstGeom>
          <a:gradFill>
            <a:gsLst>
              <a:gs pos="100000">
                <a:srgbClr val="FF671F"/>
              </a:gs>
              <a:gs pos="0">
                <a:srgbClr val="DA1884"/>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03-SHAPE">
            <a:extLst>
              <a:ext uri="{FF2B5EF4-FFF2-40B4-BE49-F238E27FC236}">
                <a16:creationId xmlns:a16="http://schemas.microsoft.com/office/drawing/2014/main" id="{DBEE010F-8C95-4AE5-A300-8AD53FCC553C}"/>
              </a:ext>
            </a:extLst>
          </p:cNvPr>
          <p:cNvSpPr/>
          <p:nvPr/>
        </p:nvSpPr>
        <p:spPr>
          <a:xfrm>
            <a:off x="4086224" y="228600"/>
            <a:ext cx="4905375" cy="59436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CA632AE7-A546-4FB7-AA55-66DE4A53096B}"/>
              </a:ext>
            </a:extLst>
          </p:cNvPr>
          <p:cNvGrpSpPr/>
          <p:nvPr/>
        </p:nvGrpSpPr>
        <p:grpSpPr>
          <a:xfrm>
            <a:off x="5181600" y="6172200"/>
            <a:ext cx="3856771" cy="353235"/>
            <a:chOff x="9950101" y="9315355"/>
            <a:chExt cx="7713542" cy="706469"/>
          </a:xfrm>
        </p:grpSpPr>
        <p:pic>
          <p:nvPicPr>
            <p:cNvPr id="20" name="Picture 19">
              <a:extLst>
                <a:ext uri="{FF2B5EF4-FFF2-40B4-BE49-F238E27FC236}">
                  <a16:creationId xmlns:a16="http://schemas.microsoft.com/office/drawing/2014/main" id="{D9400DAF-A079-4024-A3AC-88693B78264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950101" y="9486900"/>
              <a:ext cx="2286000" cy="517192"/>
            </a:xfrm>
            <a:prstGeom prst="rect">
              <a:avLst/>
            </a:prstGeom>
          </p:spPr>
        </p:pic>
        <p:pic>
          <p:nvPicPr>
            <p:cNvPr id="21" name="Picture 20">
              <a:extLst>
                <a:ext uri="{FF2B5EF4-FFF2-40B4-BE49-F238E27FC236}">
                  <a16:creationId xmlns:a16="http://schemas.microsoft.com/office/drawing/2014/main" id="{70995266-1D02-4295-B2A6-1F2B21C57E9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2801599" y="9315355"/>
              <a:ext cx="1569737" cy="684865"/>
            </a:xfrm>
            <a:prstGeom prst="rect">
              <a:avLst/>
            </a:prstGeom>
          </p:spPr>
        </p:pic>
        <p:pic>
          <p:nvPicPr>
            <p:cNvPr id="22" name="Picture 21">
              <a:extLst>
                <a:ext uri="{FF2B5EF4-FFF2-40B4-BE49-F238E27FC236}">
                  <a16:creationId xmlns:a16="http://schemas.microsoft.com/office/drawing/2014/main" id="{DE36C03E-9001-4434-9BD2-37DB63182CE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4935200" y="9490771"/>
              <a:ext cx="2728443" cy="509449"/>
            </a:xfrm>
            <a:prstGeom prst="rect">
              <a:avLst/>
            </a:prstGeom>
          </p:spPr>
        </p:pic>
        <p:cxnSp>
          <p:nvCxnSpPr>
            <p:cNvPr id="23" name="Straight Connector 22">
              <a:extLst>
                <a:ext uri="{FF2B5EF4-FFF2-40B4-BE49-F238E27FC236}">
                  <a16:creationId xmlns:a16="http://schemas.microsoft.com/office/drawing/2014/main" id="{B5153840-2DDE-4523-826B-5C5C55689FD3}"/>
                </a:ext>
              </a:extLst>
            </p:cNvPr>
            <p:cNvCxnSpPr/>
            <p:nvPr/>
          </p:nvCxnSpPr>
          <p:spPr>
            <a:xfrm>
              <a:off x="12496800" y="9471660"/>
              <a:ext cx="0" cy="548640"/>
            </a:xfrm>
            <a:prstGeom prst="line">
              <a:avLst/>
            </a:prstGeom>
            <a:ln w="6350" cap="sq">
              <a:solidFill>
                <a:schemeClr val="bg1">
                  <a:lumMod val="75000"/>
                </a:schemeClr>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783E856-C9A5-4165-8EB3-E5FE9F2F1174}"/>
                </a:ext>
              </a:extLst>
            </p:cNvPr>
            <p:cNvCxnSpPr/>
            <p:nvPr/>
          </p:nvCxnSpPr>
          <p:spPr>
            <a:xfrm>
              <a:off x="14630400" y="9473184"/>
              <a:ext cx="0" cy="548640"/>
            </a:xfrm>
            <a:prstGeom prst="line">
              <a:avLst/>
            </a:prstGeom>
            <a:ln w="6350" cap="sq">
              <a:solidFill>
                <a:schemeClr val="bg1">
                  <a:lumMod val="75000"/>
                </a:schemeClr>
              </a:solidFill>
              <a:bevel/>
              <a:headEnd type="none"/>
              <a:tailEnd type="none"/>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C42EA171-3FEC-4605-8CDE-86E9FB659605}"/>
              </a:ext>
            </a:extLst>
          </p:cNvPr>
          <p:cNvSpPr txBox="1"/>
          <p:nvPr/>
        </p:nvSpPr>
        <p:spPr>
          <a:xfrm>
            <a:off x="304800" y="312738"/>
            <a:ext cx="8534400" cy="707886"/>
          </a:xfrm>
          <a:prstGeom prst="rect">
            <a:avLst/>
          </a:prstGeom>
          <a:ln>
            <a:solidFill>
              <a:schemeClr val="tx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4000" dirty="0">
                <a:latin typeface="Arial" panose="020B0604020202020204" pitchFamily="34" charset="0"/>
                <a:cs typeface="Arial" panose="020B0604020202020204" pitchFamily="34" charset="0"/>
              </a:rPr>
              <a:t>Organizational Capability</a:t>
            </a:r>
          </a:p>
        </p:txBody>
      </p:sp>
      <p:sp>
        <p:nvSpPr>
          <p:cNvPr id="11" name="TextBox 10">
            <a:extLst>
              <a:ext uri="{FF2B5EF4-FFF2-40B4-BE49-F238E27FC236}">
                <a16:creationId xmlns:a16="http://schemas.microsoft.com/office/drawing/2014/main" id="{8F042104-FC4A-46F0-B4E0-B28411890F12}"/>
              </a:ext>
            </a:extLst>
          </p:cNvPr>
          <p:cNvSpPr txBox="1"/>
          <p:nvPr/>
        </p:nvSpPr>
        <p:spPr>
          <a:xfrm>
            <a:off x="228600" y="1143000"/>
            <a:ext cx="4572000" cy="400110"/>
          </a:xfrm>
          <a:prstGeom prst="rect">
            <a:avLst/>
          </a:prstGeom>
          <a:noFill/>
        </p:spPr>
        <p:txBody>
          <a:bodyPr wrap="square">
            <a:spAutoFit/>
          </a:bodyPr>
          <a:lstStyle/>
          <a:p>
            <a:pPr>
              <a:buClr>
                <a:srgbClr val="FF3300"/>
              </a:buClr>
            </a:pPr>
            <a:r>
              <a:rPr lang="en-US" sz="2000" b="1" u="sng" dirty="0">
                <a:effectLst/>
                <a:latin typeface="Arial" panose="020B0604020202020204" pitchFamily="34" charset="0"/>
                <a:ea typeface="Calibri" panose="020F0502020204030204" pitchFamily="34" charset="0"/>
                <a:cs typeface="Arial" panose="020B0604020202020204" pitchFamily="34" charset="0"/>
              </a:rPr>
              <a:t>Compliance and Accountability:</a:t>
            </a:r>
          </a:p>
        </p:txBody>
      </p:sp>
      <p:sp>
        <p:nvSpPr>
          <p:cNvPr id="12" name="TextBox 11">
            <a:extLst>
              <a:ext uri="{FF2B5EF4-FFF2-40B4-BE49-F238E27FC236}">
                <a16:creationId xmlns:a16="http://schemas.microsoft.com/office/drawing/2014/main" id="{D4910773-4A63-4E4F-B0E1-5CC67D02356B}"/>
              </a:ext>
            </a:extLst>
          </p:cNvPr>
          <p:cNvSpPr txBox="1"/>
          <p:nvPr/>
        </p:nvSpPr>
        <p:spPr>
          <a:xfrm>
            <a:off x="228600" y="1676400"/>
            <a:ext cx="8534400" cy="4247317"/>
          </a:xfrm>
          <a:prstGeom prst="rect">
            <a:avLst/>
          </a:prstGeom>
          <a:noFill/>
        </p:spPr>
        <p:txBody>
          <a:bodyPr wrap="square">
            <a:spAutoFit/>
          </a:bodyPr>
          <a:lstStyle/>
          <a:p>
            <a:pPr marL="285750" indent="-285750">
              <a:buFont typeface="Wingdings" panose="05000000000000000000" pitchFamily="2" charset="2"/>
              <a:buChar char="v"/>
            </a:pPr>
            <a:r>
              <a:rPr lang="en-US" dirty="0">
                <a:latin typeface="Arial" panose="020B0604020202020204" pitchFamily="34" charset="0"/>
                <a:cs typeface="Arial" panose="020B0604020202020204" pitchFamily="34" charset="0"/>
              </a:rPr>
              <a:t>The organization has a monitoring and oversight plan to prevent and detect non-compliance and enforce compliance with AmeriCorps rules and regulations  including those related to prohibited and unallowable activities and criminal history checks at the grantee, subgrantee (if applicable), and service site locations. </a:t>
            </a:r>
          </a:p>
          <a:p>
            <a:pPr marL="285750" indent="-285750">
              <a:buFont typeface="Wingdings" panose="05000000000000000000" pitchFamily="2" charset="2"/>
              <a:buChar char="v"/>
            </a:pP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dirty="0">
                <a:latin typeface="Arial" panose="020B0604020202020204" pitchFamily="34" charset="0"/>
                <a:cs typeface="Arial" panose="020B0604020202020204" pitchFamily="34" charset="0"/>
              </a:rPr>
              <a:t>The organization has sufficient policies, procedures, and controls in place to prevent, detect, and mitigate the risk of fraud, waste, abuse, and mismanagement, such as appropriate segregation of duties, internal oversight activities, measures to prevent timekeeping fraud, etc. </a:t>
            </a:r>
          </a:p>
          <a:p>
            <a:pPr marL="285750" indent="-285750">
              <a:buFont typeface="Wingdings" panose="05000000000000000000" pitchFamily="2" charset="2"/>
              <a:buChar char="v"/>
            </a:pP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dirty="0">
                <a:latin typeface="Arial" panose="020B0604020202020204" pitchFamily="34" charset="0"/>
                <a:cs typeface="Arial" panose="020B0604020202020204" pitchFamily="34" charset="0"/>
              </a:rPr>
              <a:t>The organization has an effective mechanism in place to report, without delay,  any suspected criminal activity, waste, fraud, and/or abuse to both the AmeriCorps Office of Inspector General and AmeriCorps and a plan for training staff and participants on these reporting protocols.</a:t>
            </a:r>
          </a:p>
        </p:txBody>
      </p:sp>
    </p:spTree>
    <p:extLst>
      <p:ext uri="{BB962C8B-B14F-4D97-AF65-F5344CB8AC3E}">
        <p14:creationId xmlns:p14="http://schemas.microsoft.com/office/powerpoint/2010/main" val="69556397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04-SHAPE">
            <a:extLst>
              <a:ext uri="{FF2B5EF4-FFF2-40B4-BE49-F238E27FC236}">
                <a16:creationId xmlns:a16="http://schemas.microsoft.com/office/drawing/2014/main" id="{068DE60E-A290-40AB-BF2E-E6C9DA9EE9D1}"/>
              </a:ext>
            </a:extLst>
          </p:cNvPr>
          <p:cNvSpPr/>
          <p:nvPr/>
        </p:nvSpPr>
        <p:spPr>
          <a:xfrm>
            <a:off x="4086225" y="-18246"/>
            <a:ext cx="5057775" cy="6876245"/>
          </a:xfrm>
          <a:prstGeom prst="rect">
            <a:avLst/>
          </a:prstGeom>
          <a:gradFill>
            <a:gsLst>
              <a:gs pos="100000">
                <a:srgbClr val="FF671F"/>
              </a:gs>
              <a:gs pos="0">
                <a:srgbClr val="DA1884"/>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03-SHAPE">
            <a:extLst>
              <a:ext uri="{FF2B5EF4-FFF2-40B4-BE49-F238E27FC236}">
                <a16:creationId xmlns:a16="http://schemas.microsoft.com/office/drawing/2014/main" id="{DBEE010F-8C95-4AE5-A300-8AD53FCC553C}"/>
              </a:ext>
            </a:extLst>
          </p:cNvPr>
          <p:cNvSpPr/>
          <p:nvPr/>
        </p:nvSpPr>
        <p:spPr>
          <a:xfrm>
            <a:off x="4086224" y="228600"/>
            <a:ext cx="4905375" cy="59436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CA632AE7-A546-4FB7-AA55-66DE4A53096B}"/>
              </a:ext>
            </a:extLst>
          </p:cNvPr>
          <p:cNvGrpSpPr/>
          <p:nvPr/>
        </p:nvGrpSpPr>
        <p:grpSpPr>
          <a:xfrm>
            <a:off x="5181600" y="6172200"/>
            <a:ext cx="3856771" cy="353235"/>
            <a:chOff x="9950101" y="9315355"/>
            <a:chExt cx="7713542" cy="706469"/>
          </a:xfrm>
        </p:grpSpPr>
        <p:pic>
          <p:nvPicPr>
            <p:cNvPr id="20" name="Picture 19">
              <a:extLst>
                <a:ext uri="{FF2B5EF4-FFF2-40B4-BE49-F238E27FC236}">
                  <a16:creationId xmlns:a16="http://schemas.microsoft.com/office/drawing/2014/main" id="{D9400DAF-A079-4024-A3AC-88693B78264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950101" y="9486900"/>
              <a:ext cx="2286000" cy="517192"/>
            </a:xfrm>
            <a:prstGeom prst="rect">
              <a:avLst/>
            </a:prstGeom>
          </p:spPr>
        </p:pic>
        <p:pic>
          <p:nvPicPr>
            <p:cNvPr id="21" name="Picture 20">
              <a:extLst>
                <a:ext uri="{FF2B5EF4-FFF2-40B4-BE49-F238E27FC236}">
                  <a16:creationId xmlns:a16="http://schemas.microsoft.com/office/drawing/2014/main" id="{70995266-1D02-4295-B2A6-1F2B21C57E9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2801599" y="9315355"/>
              <a:ext cx="1569737" cy="684865"/>
            </a:xfrm>
            <a:prstGeom prst="rect">
              <a:avLst/>
            </a:prstGeom>
          </p:spPr>
        </p:pic>
        <p:pic>
          <p:nvPicPr>
            <p:cNvPr id="22" name="Picture 21">
              <a:extLst>
                <a:ext uri="{FF2B5EF4-FFF2-40B4-BE49-F238E27FC236}">
                  <a16:creationId xmlns:a16="http://schemas.microsoft.com/office/drawing/2014/main" id="{DE36C03E-9001-4434-9BD2-37DB63182CE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4935200" y="9490771"/>
              <a:ext cx="2728443" cy="509449"/>
            </a:xfrm>
            <a:prstGeom prst="rect">
              <a:avLst/>
            </a:prstGeom>
          </p:spPr>
        </p:pic>
        <p:cxnSp>
          <p:nvCxnSpPr>
            <p:cNvPr id="23" name="Straight Connector 22">
              <a:extLst>
                <a:ext uri="{FF2B5EF4-FFF2-40B4-BE49-F238E27FC236}">
                  <a16:creationId xmlns:a16="http://schemas.microsoft.com/office/drawing/2014/main" id="{B5153840-2DDE-4523-826B-5C5C55689FD3}"/>
                </a:ext>
              </a:extLst>
            </p:cNvPr>
            <p:cNvCxnSpPr/>
            <p:nvPr/>
          </p:nvCxnSpPr>
          <p:spPr>
            <a:xfrm>
              <a:off x="12496800" y="9471660"/>
              <a:ext cx="0" cy="548640"/>
            </a:xfrm>
            <a:prstGeom prst="line">
              <a:avLst/>
            </a:prstGeom>
            <a:ln w="6350" cap="sq">
              <a:solidFill>
                <a:schemeClr val="bg1">
                  <a:lumMod val="75000"/>
                </a:schemeClr>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783E856-C9A5-4165-8EB3-E5FE9F2F1174}"/>
                </a:ext>
              </a:extLst>
            </p:cNvPr>
            <p:cNvCxnSpPr/>
            <p:nvPr/>
          </p:nvCxnSpPr>
          <p:spPr>
            <a:xfrm>
              <a:off x="14630400" y="9473184"/>
              <a:ext cx="0" cy="548640"/>
            </a:xfrm>
            <a:prstGeom prst="line">
              <a:avLst/>
            </a:prstGeom>
            <a:ln w="6350" cap="sq">
              <a:solidFill>
                <a:schemeClr val="bg1">
                  <a:lumMod val="75000"/>
                </a:schemeClr>
              </a:solidFill>
              <a:bevel/>
              <a:headEnd type="none"/>
              <a:tailEnd type="none"/>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46F5EDA3-F7B3-4E61-A2D4-B823F6BC400F}"/>
              </a:ext>
            </a:extLst>
          </p:cNvPr>
          <p:cNvSpPr txBox="1"/>
          <p:nvPr/>
        </p:nvSpPr>
        <p:spPr>
          <a:xfrm>
            <a:off x="304800" y="303588"/>
            <a:ext cx="8534400" cy="707886"/>
          </a:xfrm>
          <a:prstGeom prst="rect">
            <a:avLst/>
          </a:prstGeom>
          <a:ln>
            <a:solidFill>
              <a:schemeClr val="tx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4000" dirty="0">
                <a:latin typeface="Arial" panose="020B0604020202020204" pitchFamily="34" charset="0"/>
                <a:cs typeface="Arial" panose="020B0604020202020204" pitchFamily="34" charset="0"/>
              </a:rPr>
              <a:t>Organizational Capability</a:t>
            </a:r>
          </a:p>
        </p:txBody>
      </p:sp>
      <p:sp>
        <p:nvSpPr>
          <p:cNvPr id="11" name="TextBox 10">
            <a:extLst>
              <a:ext uri="{FF2B5EF4-FFF2-40B4-BE49-F238E27FC236}">
                <a16:creationId xmlns:a16="http://schemas.microsoft.com/office/drawing/2014/main" id="{6A83BE7F-9F59-4745-988D-F4BCA2984BC7}"/>
              </a:ext>
            </a:extLst>
          </p:cNvPr>
          <p:cNvSpPr txBox="1"/>
          <p:nvPr/>
        </p:nvSpPr>
        <p:spPr>
          <a:xfrm>
            <a:off x="228600" y="1219200"/>
            <a:ext cx="4572000" cy="400110"/>
          </a:xfrm>
          <a:prstGeom prst="rect">
            <a:avLst/>
          </a:prstGeom>
          <a:noFill/>
        </p:spPr>
        <p:txBody>
          <a:bodyPr wrap="square">
            <a:spAutoFit/>
          </a:bodyPr>
          <a:lstStyle/>
          <a:p>
            <a:pPr>
              <a:buClr>
                <a:srgbClr val="FF3300"/>
              </a:buClr>
            </a:pPr>
            <a:r>
              <a:rPr lang="en-US" sz="2000" b="1" u="sng" dirty="0">
                <a:effectLst/>
                <a:latin typeface="Arial" panose="020B0604020202020204" pitchFamily="34" charset="0"/>
                <a:ea typeface="Calibri" panose="020F0502020204030204" pitchFamily="34" charset="0"/>
                <a:cs typeface="Arial" panose="020B0604020202020204" pitchFamily="34" charset="0"/>
              </a:rPr>
              <a:t>Culture that Values Learning:</a:t>
            </a:r>
          </a:p>
        </p:txBody>
      </p:sp>
      <p:sp>
        <p:nvSpPr>
          <p:cNvPr id="12" name="TextBox 11">
            <a:extLst>
              <a:ext uri="{FF2B5EF4-FFF2-40B4-BE49-F238E27FC236}">
                <a16:creationId xmlns:a16="http://schemas.microsoft.com/office/drawing/2014/main" id="{015E40E6-0CE8-4214-9C93-A990BB99D3B0}"/>
              </a:ext>
            </a:extLst>
          </p:cNvPr>
          <p:cNvSpPr txBox="1"/>
          <p:nvPr/>
        </p:nvSpPr>
        <p:spPr>
          <a:xfrm>
            <a:off x="228600" y="1752600"/>
            <a:ext cx="7543800" cy="2031325"/>
          </a:xfrm>
          <a:prstGeom prst="rect">
            <a:avLst/>
          </a:prstGeom>
          <a:noFill/>
        </p:spPr>
        <p:txBody>
          <a:bodyPr wrap="square">
            <a:spAutoFit/>
          </a:bodyPr>
          <a:lstStyle/>
          <a:p>
            <a:pPr marL="285750" indent="-285750">
              <a:buFont typeface="Wingdings" panose="05000000000000000000" pitchFamily="2" charset="2"/>
              <a:buChar char="v"/>
            </a:pPr>
            <a:r>
              <a:rPr lang="en-US" dirty="0">
                <a:latin typeface="Arial" panose="020B0604020202020204" pitchFamily="34" charset="0"/>
                <a:cs typeface="Arial" panose="020B0604020202020204" pitchFamily="34" charset="0"/>
              </a:rPr>
              <a:t>The applicant’s board, management, and staff collect and use information, including performance data, for learning and decision-making. </a:t>
            </a:r>
          </a:p>
          <a:p>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dirty="0">
                <a:latin typeface="Arial" panose="020B0604020202020204" pitchFamily="34" charset="0"/>
                <a:cs typeface="Arial" panose="020B0604020202020204" pitchFamily="34" charset="0"/>
              </a:rPr>
              <a:t>The applicant’s board, management, and staff collect and use the information to determine its programmatic effectiveness in serving a community with members that are diverse.</a:t>
            </a:r>
          </a:p>
        </p:txBody>
      </p:sp>
    </p:spTree>
    <p:extLst>
      <p:ext uri="{BB962C8B-B14F-4D97-AF65-F5344CB8AC3E}">
        <p14:creationId xmlns:p14="http://schemas.microsoft.com/office/powerpoint/2010/main" val="126034272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04-SHAPE">
            <a:extLst>
              <a:ext uri="{FF2B5EF4-FFF2-40B4-BE49-F238E27FC236}">
                <a16:creationId xmlns:a16="http://schemas.microsoft.com/office/drawing/2014/main" id="{068DE60E-A290-40AB-BF2E-E6C9DA9EE9D1}"/>
              </a:ext>
            </a:extLst>
          </p:cNvPr>
          <p:cNvSpPr/>
          <p:nvPr/>
        </p:nvSpPr>
        <p:spPr>
          <a:xfrm>
            <a:off x="4086225" y="0"/>
            <a:ext cx="5057775" cy="6858000"/>
          </a:xfrm>
          <a:prstGeom prst="rect">
            <a:avLst/>
          </a:prstGeom>
          <a:gradFill>
            <a:gsLst>
              <a:gs pos="100000">
                <a:srgbClr val="FF671F"/>
              </a:gs>
              <a:gs pos="0">
                <a:srgbClr val="DA1884"/>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03-SHAPE">
            <a:extLst>
              <a:ext uri="{FF2B5EF4-FFF2-40B4-BE49-F238E27FC236}">
                <a16:creationId xmlns:a16="http://schemas.microsoft.com/office/drawing/2014/main" id="{DBEE010F-8C95-4AE5-A300-8AD53FCC553C}"/>
              </a:ext>
            </a:extLst>
          </p:cNvPr>
          <p:cNvSpPr/>
          <p:nvPr/>
        </p:nvSpPr>
        <p:spPr>
          <a:xfrm>
            <a:off x="4086224" y="228600"/>
            <a:ext cx="4905375" cy="59436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CA632AE7-A546-4FB7-AA55-66DE4A53096B}"/>
              </a:ext>
            </a:extLst>
          </p:cNvPr>
          <p:cNvGrpSpPr/>
          <p:nvPr/>
        </p:nvGrpSpPr>
        <p:grpSpPr>
          <a:xfrm>
            <a:off x="5181600" y="6172200"/>
            <a:ext cx="3856771" cy="353235"/>
            <a:chOff x="9950101" y="9315355"/>
            <a:chExt cx="7713542" cy="706469"/>
          </a:xfrm>
        </p:grpSpPr>
        <p:pic>
          <p:nvPicPr>
            <p:cNvPr id="20" name="Picture 19">
              <a:extLst>
                <a:ext uri="{FF2B5EF4-FFF2-40B4-BE49-F238E27FC236}">
                  <a16:creationId xmlns:a16="http://schemas.microsoft.com/office/drawing/2014/main" id="{D9400DAF-A079-4024-A3AC-88693B78264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950101" y="9486900"/>
              <a:ext cx="2286000" cy="517192"/>
            </a:xfrm>
            <a:prstGeom prst="rect">
              <a:avLst/>
            </a:prstGeom>
          </p:spPr>
        </p:pic>
        <p:pic>
          <p:nvPicPr>
            <p:cNvPr id="21" name="Picture 20">
              <a:extLst>
                <a:ext uri="{FF2B5EF4-FFF2-40B4-BE49-F238E27FC236}">
                  <a16:creationId xmlns:a16="http://schemas.microsoft.com/office/drawing/2014/main" id="{70995266-1D02-4295-B2A6-1F2B21C57E9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2801599" y="9315355"/>
              <a:ext cx="1569737" cy="684865"/>
            </a:xfrm>
            <a:prstGeom prst="rect">
              <a:avLst/>
            </a:prstGeom>
          </p:spPr>
        </p:pic>
        <p:pic>
          <p:nvPicPr>
            <p:cNvPr id="22" name="Picture 21">
              <a:extLst>
                <a:ext uri="{FF2B5EF4-FFF2-40B4-BE49-F238E27FC236}">
                  <a16:creationId xmlns:a16="http://schemas.microsoft.com/office/drawing/2014/main" id="{DE36C03E-9001-4434-9BD2-37DB63182CE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4935200" y="9490771"/>
              <a:ext cx="2728443" cy="509449"/>
            </a:xfrm>
            <a:prstGeom prst="rect">
              <a:avLst/>
            </a:prstGeom>
          </p:spPr>
        </p:pic>
        <p:cxnSp>
          <p:nvCxnSpPr>
            <p:cNvPr id="23" name="Straight Connector 22">
              <a:extLst>
                <a:ext uri="{FF2B5EF4-FFF2-40B4-BE49-F238E27FC236}">
                  <a16:creationId xmlns:a16="http://schemas.microsoft.com/office/drawing/2014/main" id="{B5153840-2DDE-4523-826B-5C5C55689FD3}"/>
                </a:ext>
              </a:extLst>
            </p:cNvPr>
            <p:cNvCxnSpPr/>
            <p:nvPr/>
          </p:nvCxnSpPr>
          <p:spPr>
            <a:xfrm>
              <a:off x="12496800" y="9471660"/>
              <a:ext cx="0" cy="548640"/>
            </a:xfrm>
            <a:prstGeom prst="line">
              <a:avLst/>
            </a:prstGeom>
            <a:ln w="6350" cap="sq">
              <a:solidFill>
                <a:schemeClr val="bg1">
                  <a:lumMod val="75000"/>
                </a:schemeClr>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783E856-C9A5-4165-8EB3-E5FE9F2F1174}"/>
                </a:ext>
              </a:extLst>
            </p:cNvPr>
            <p:cNvCxnSpPr/>
            <p:nvPr/>
          </p:nvCxnSpPr>
          <p:spPr>
            <a:xfrm>
              <a:off x="14630400" y="9473184"/>
              <a:ext cx="0" cy="548640"/>
            </a:xfrm>
            <a:prstGeom prst="line">
              <a:avLst/>
            </a:prstGeom>
            <a:ln w="6350" cap="sq">
              <a:solidFill>
                <a:schemeClr val="bg1">
                  <a:lumMod val="75000"/>
                </a:schemeClr>
              </a:solidFill>
              <a:bevel/>
              <a:headEnd type="none"/>
              <a:tailEnd type="none"/>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3ABF4D88-03C3-4B80-9CED-F0466B4C59D4}"/>
              </a:ext>
            </a:extLst>
          </p:cNvPr>
          <p:cNvSpPr txBox="1"/>
          <p:nvPr/>
        </p:nvSpPr>
        <p:spPr>
          <a:xfrm>
            <a:off x="304800" y="312738"/>
            <a:ext cx="8534400" cy="707886"/>
          </a:xfrm>
          <a:prstGeom prst="rect">
            <a:avLst/>
          </a:prstGeom>
          <a:ln>
            <a:solidFill>
              <a:schemeClr val="tx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4000" dirty="0">
                <a:latin typeface="Arial" panose="020B0604020202020204" pitchFamily="34" charset="0"/>
                <a:cs typeface="Arial" panose="020B0604020202020204" pitchFamily="34" charset="0"/>
              </a:rPr>
              <a:t>Organizational Capability</a:t>
            </a:r>
          </a:p>
        </p:txBody>
      </p:sp>
      <p:sp>
        <p:nvSpPr>
          <p:cNvPr id="11" name="TextBox 10">
            <a:extLst>
              <a:ext uri="{FF2B5EF4-FFF2-40B4-BE49-F238E27FC236}">
                <a16:creationId xmlns:a16="http://schemas.microsoft.com/office/drawing/2014/main" id="{284C55CB-03E6-4031-B789-38A003CFFAF6}"/>
              </a:ext>
            </a:extLst>
          </p:cNvPr>
          <p:cNvSpPr txBox="1"/>
          <p:nvPr/>
        </p:nvSpPr>
        <p:spPr>
          <a:xfrm>
            <a:off x="228600" y="1219200"/>
            <a:ext cx="4572000" cy="400110"/>
          </a:xfrm>
          <a:prstGeom prst="rect">
            <a:avLst/>
          </a:prstGeom>
          <a:noFill/>
        </p:spPr>
        <p:txBody>
          <a:bodyPr wrap="square">
            <a:spAutoFit/>
          </a:bodyPr>
          <a:lstStyle/>
          <a:p>
            <a:pPr>
              <a:buClr>
                <a:srgbClr val="FF3300"/>
              </a:buClr>
            </a:pPr>
            <a:r>
              <a:rPr lang="en-US" sz="2000" b="1" u="sng" dirty="0">
                <a:effectLst/>
                <a:latin typeface="Arial" panose="020B0604020202020204" pitchFamily="34" charset="0"/>
                <a:ea typeface="Calibri" panose="020F0502020204030204" pitchFamily="34" charset="0"/>
                <a:cs typeface="Arial" panose="020B0604020202020204" pitchFamily="34" charset="0"/>
              </a:rPr>
              <a:t>Member Supervision:</a:t>
            </a:r>
            <a:endParaRPr lang="en-US" sz="2000" u="sng" dirty="0">
              <a:effectLst/>
              <a:latin typeface="Arial" panose="020B0604020202020204" pitchFamily="34" charset="0"/>
              <a:ea typeface="Calibri" panose="020F050202020403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6DBD2BAF-1C50-4A3B-AA75-5FE9A6942E9A}"/>
              </a:ext>
            </a:extLst>
          </p:cNvPr>
          <p:cNvSpPr txBox="1"/>
          <p:nvPr/>
        </p:nvSpPr>
        <p:spPr>
          <a:xfrm>
            <a:off x="228600" y="1752600"/>
            <a:ext cx="8153400" cy="1477328"/>
          </a:xfrm>
          <a:prstGeom prst="rect">
            <a:avLst/>
          </a:prstGeom>
          <a:noFill/>
        </p:spPr>
        <p:txBody>
          <a:bodyPr wrap="square">
            <a:spAutoFit/>
          </a:bodyPr>
          <a:lstStyle/>
          <a:p>
            <a:pPr marL="285750" indent="-285750">
              <a:buFont typeface="Wingdings" panose="05000000000000000000" pitchFamily="2" charset="2"/>
              <a:buChar char="v"/>
            </a:pPr>
            <a:r>
              <a:rPr lang="en-US" dirty="0">
                <a:latin typeface="Arial" panose="020B0604020202020204" pitchFamily="34" charset="0"/>
                <a:cs typeface="Arial" panose="020B0604020202020204" pitchFamily="34" charset="0"/>
              </a:rPr>
              <a:t>AmeriCorps members will receive sufficient guidance and support from their supervisor to provide effective service. </a:t>
            </a:r>
          </a:p>
          <a:p>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dirty="0">
                <a:latin typeface="Arial" panose="020B0604020202020204" pitchFamily="34" charset="0"/>
                <a:cs typeface="Arial" panose="020B0604020202020204" pitchFamily="34" charset="0"/>
              </a:rPr>
              <a:t>AmeriCorps supervisors will be adequately trained/prepared to follow AmeriCorps and program regulations, priorities, and expectations.</a:t>
            </a:r>
          </a:p>
        </p:txBody>
      </p:sp>
    </p:spTree>
    <p:extLst>
      <p:ext uri="{BB962C8B-B14F-4D97-AF65-F5344CB8AC3E}">
        <p14:creationId xmlns:p14="http://schemas.microsoft.com/office/powerpoint/2010/main" val="91565149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04-SHAPE">
            <a:extLst>
              <a:ext uri="{FF2B5EF4-FFF2-40B4-BE49-F238E27FC236}">
                <a16:creationId xmlns:a16="http://schemas.microsoft.com/office/drawing/2014/main" id="{068DE60E-A290-40AB-BF2E-E6C9DA9EE9D1}"/>
              </a:ext>
            </a:extLst>
          </p:cNvPr>
          <p:cNvSpPr/>
          <p:nvPr/>
        </p:nvSpPr>
        <p:spPr>
          <a:xfrm>
            <a:off x="4086225" y="-12880"/>
            <a:ext cx="5057775" cy="6870879"/>
          </a:xfrm>
          <a:prstGeom prst="rect">
            <a:avLst/>
          </a:prstGeom>
          <a:gradFill>
            <a:gsLst>
              <a:gs pos="100000">
                <a:srgbClr val="FF671F"/>
              </a:gs>
              <a:gs pos="0">
                <a:srgbClr val="DA1884"/>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03-SHAPE">
            <a:extLst>
              <a:ext uri="{FF2B5EF4-FFF2-40B4-BE49-F238E27FC236}">
                <a16:creationId xmlns:a16="http://schemas.microsoft.com/office/drawing/2014/main" id="{DBEE010F-8C95-4AE5-A300-8AD53FCC553C}"/>
              </a:ext>
            </a:extLst>
          </p:cNvPr>
          <p:cNvSpPr/>
          <p:nvPr/>
        </p:nvSpPr>
        <p:spPr>
          <a:xfrm>
            <a:off x="4086224" y="228600"/>
            <a:ext cx="4905375" cy="59436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CA632AE7-A546-4FB7-AA55-66DE4A53096B}"/>
              </a:ext>
            </a:extLst>
          </p:cNvPr>
          <p:cNvGrpSpPr/>
          <p:nvPr/>
        </p:nvGrpSpPr>
        <p:grpSpPr>
          <a:xfrm>
            <a:off x="5181600" y="6172200"/>
            <a:ext cx="3856771" cy="353235"/>
            <a:chOff x="9950101" y="9315355"/>
            <a:chExt cx="7713542" cy="706469"/>
          </a:xfrm>
        </p:grpSpPr>
        <p:pic>
          <p:nvPicPr>
            <p:cNvPr id="20" name="Picture 19">
              <a:extLst>
                <a:ext uri="{FF2B5EF4-FFF2-40B4-BE49-F238E27FC236}">
                  <a16:creationId xmlns:a16="http://schemas.microsoft.com/office/drawing/2014/main" id="{D9400DAF-A079-4024-A3AC-88693B78264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950101" y="9486900"/>
              <a:ext cx="2286000" cy="517192"/>
            </a:xfrm>
            <a:prstGeom prst="rect">
              <a:avLst/>
            </a:prstGeom>
          </p:spPr>
        </p:pic>
        <p:pic>
          <p:nvPicPr>
            <p:cNvPr id="21" name="Picture 20">
              <a:extLst>
                <a:ext uri="{FF2B5EF4-FFF2-40B4-BE49-F238E27FC236}">
                  <a16:creationId xmlns:a16="http://schemas.microsoft.com/office/drawing/2014/main" id="{70995266-1D02-4295-B2A6-1F2B21C57E9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2801599" y="9315355"/>
              <a:ext cx="1569737" cy="684865"/>
            </a:xfrm>
            <a:prstGeom prst="rect">
              <a:avLst/>
            </a:prstGeom>
          </p:spPr>
        </p:pic>
        <p:pic>
          <p:nvPicPr>
            <p:cNvPr id="22" name="Picture 21">
              <a:extLst>
                <a:ext uri="{FF2B5EF4-FFF2-40B4-BE49-F238E27FC236}">
                  <a16:creationId xmlns:a16="http://schemas.microsoft.com/office/drawing/2014/main" id="{DE36C03E-9001-4434-9BD2-37DB63182CE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4935200" y="9490771"/>
              <a:ext cx="2728443" cy="509449"/>
            </a:xfrm>
            <a:prstGeom prst="rect">
              <a:avLst/>
            </a:prstGeom>
          </p:spPr>
        </p:pic>
        <p:cxnSp>
          <p:nvCxnSpPr>
            <p:cNvPr id="23" name="Straight Connector 22">
              <a:extLst>
                <a:ext uri="{FF2B5EF4-FFF2-40B4-BE49-F238E27FC236}">
                  <a16:creationId xmlns:a16="http://schemas.microsoft.com/office/drawing/2014/main" id="{B5153840-2DDE-4523-826B-5C5C55689FD3}"/>
                </a:ext>
              </a:extLst>
            </p:cNvPr>
            <p:cNvCxnSpPr/>
            <p:nvPr/>
          </p:nvCxnSpPr>
          <p:spPr>
            <a:xfrm>
              <a:off x="12496800" y="9471660"/>
              <a:ext cx="0" cy="548640"/>
            </a:xfrm>
            <a:prstGeom prst="line">
              <a:avLst/>
            </a:prstGeom>
            <a:ln w="6350" cap="sq">
              <a:solidFill>
                <a:schemeClr val="bg1">
                  <a:lumMod val="75000"/>
                </a:schemeClr>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783E856-C9A5-4165-8EB3-E5FE9F2F1174}"/>
                </a:ext>
              </a:extLst>
            </p:cNvPr>
            <p:cNvCxnSpPr/>
            <p:nvPr/>
          </p:nvCxnSpPr>
          <p:spPr>
            <a:xfrm>
              <a:off x="14630400" y="9473184"/>
              <a:ext cx="0" cy="548640"/>
            </a:xfrm>
            <a:prstGeom prst="line">
              <a:avLst/>
            </a:prstGeom>
            <a:ln w="6350" cap="sq">
              <a:solidFill>
                <a:schemeClr val="bg1">
                  <a:lumMod val="75000"/>
                </a:schemeClr>
              </a:solidFill>
              <a:bevel/>
              <a:headEnd type="none"/>
              <a:tailEnd type="none"/>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522CF4B2-88A1-4716-A5D8-AAE5462BCE3F}"/>
              </a:ext>
            </a:extLst>
          </p:cNvPr>
          <p:cNvSpPr txBox="1"/>
          <p:nvPr/>
        </p:nvSpPr>
        <p:spPr>
          <a:xfrm>
            <a:off x="228600" y="291921"/>
            <a:ext cx="8534400" cy="707886"/>
          </a:xfrm>
          <a:prstGeom prst="rect">
            <a:avLst/>
          </a:prstGeom>
          <a:ln>
            <a:solidFill>
              <a:schemeClr val="tx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4000" dirty="0">
                <a:latin typeface="Arial" panose="020B0604020202020204" pitchFamily="34" charset="0"/>
                <a:cs typeface="Arial" panose="020B0604020202020204" pitchFamily="34" charset="0"/>
              </a:rPr>
              <a:t>Budget Development </a:t>
            </a:r>
          </a:p>
        </p:txBody>
      </p:sp>
      <p:sp>
        <p:nvSpPr>
          <p:cNvPr id="11" name="Rectangle 10">
            <a:extLst>
              <a:ext uri="{FF2B5EF4-FFF2-40B4-BE49-F238E27FC236}">
                <a16:creationId xmlns:a16="http://schemas.microsoft.com/office/drawing/2014/main" id="{96927607-6E3D-4A74-996A-8790464C7266}"/>
              </a:ext>
            </a:extLst>
          </p:cNvPr>
          <p:cNvSpPr/>
          <p:nvPr/>
        </p:nvSpPr>
        <p:spPr>
          <a:xfrm>
            <a:off x="304800" y="1219200"/>
            <a:ext cx="8458200" cy="3877985"/>
          </a:xfrm>
          <a:prstGeom prst="rect">
            <a:avLst/>
          </a:prstGeom>
        </p:spPr>
        <p:txBody>
          <a:bodyPr wrap="square">
            <a:spAutoFit/>
          </a:bodyPr>
          <a:lstStyle/>
          <a:p>
            <a:pPr>
              <a:defRPr/>
            </a:pPr>
            <a:r>
              <a:rPr lang="en-US" b="1" u="sng" dirty="0">
                <a:latin typeface="Arial" panose="020B0604020202020204" pitchFamily="34" charset="0"/>
                <a:cs typeface="Arial" panose="020B0604020202020204" pitchFamily="34" charset="0"/>
              </a:rPr>
              <a:t>Cost-Effectiveness and Budget Adequacy Guidelines:</a:t>
            </a:r>
          </a:p>
          <a:p>
            <a:pPr>
              <a:defRPr/>
            </a:pPr>
            <a:endParaRPr lang="en-US" sz="1200" b="1" dirty="0">
              <a:latin typeface="Arial" panose="020B0604020202020204" pitchFamily="34" charset="0"/>
              <a:cs typeface="Arial" panose="020B0604020202020204" pitchFamily="34" charset="0"/>
            </a:endParaRPr>
          </a:p>
          <a:p>
            <a:pPr>
              <a:defRPr/>
            </a:pPr>
            <a:r>
              <a:rPr lang="en-US" dirty="0">
                <a:latin typeface="Arial" panose="020B0604020202020204" pitchFamily="34" charset="0"/>
                <a:cs typeface="Arial" panose="020B0604020202020204" pitchFamily="34" charset="0"/>
              </a:rPr>
              <a:t>The budget is assessed on the following criteria: </a:t>
            </a:r>
          </a:p>
          <a:p>
            <a:pPr marL="285750" indent="-285750">
              <a:buFont typeface="Wingdings" panose="05000000000000000000" pitchFamily="2" charset="2"/>
              <a:buChar char="ü"/>
              <a:defRPr/>
            </a:pPr>
            <a:r>
              <a:rPr lang="en-US" dirty="0">
                <a:latin typeface="Arial" panose="020B0604020202020204" pitchFamily="34" charset="0"/>
                <a:cs typeface="Arial" panose="020B0604020202020204" pitchFamily="34" charset="0"/>
              </a:rPr>
              <a:t>Budget is submitted without mathematical errors </a:t>
            </a:r>
          </a:p>
          <a:p>
            <a:pPr marL="285750" indent="-285750">
              <a:buFont typeface="Wingdings" panose="05000000000000000000" pitchFamily="2" charset="2"/>
              <a:buChar char="ü"/>
              <a:defRPr/>
            </a:pPr>
            <a:r>
              <a:rPr lang="en-US" dirty="0">
                <a:latin typeface="Arial" panose="020B0604020202020204" pitchFamily="34" charset="0"/>
                <a:cs typeface="Arial" panose="020B0604020202020204" pitchFamily="34" charset="0"/>
              </a:rPr>
              <a:t>Proposed costs are allowable, reasonable, and allocable to the award </a:t>
            </a:r>
          </a:p>
          <a:p>
            <a:pPr marL="285750" indent="-285750">
              <a:buFont typeface="Wingdings" panose="05000000000000000000" pitchFamily="2" charset="2"/>
              <a:buChar char="ü"/>
              <a:defRPr/>
            </a:pPr>
            <a:r>
              <a:rPr lang="en-US" dirty="0">
                <a:latin typeface="Arial" panose="020B0604020202020204" pitchFamily="34" charset="0"/>
                <a:cs typeface="Arial" panose="020B0604020202020204" pitchFamily="34" charset="0"/>
              </a:rPr>
              <a:t>Budget is submitted with adequate information to assess how each line item is calculated </a:t>
            </a:r>
          </a:p>
          <a:p>
            <a:pPr marL="285750" indent="-285750">
              <a:buFont typeface="Wingdings" panose="05000000000000000000" pitchFamily="2" charset="2"/>
              <a:buChar char="ü"/>
              <a:defRPr/>
            </a:pPr>
            <a:r>
              <a:rPr lang="en-US" dirty="0">
                <a:latin typeface="Arial" panose="020B0604020202020204" pitchFamily="34" charset="0"/>
                <a:cs typeface="Arial" panose="020B0604020202020204" pitchFamily="34" charset="0"/>
              </a:rPr>
              <a:t>Budget complies with the budget instructions </a:t>
            </a:r>
          </a:p>
          <a:p>
            <a:pPr marL="285750" indent="-285750">
              <a:buFont typeface="Wingdings" panose="05000000000000000000" pitchFamily="2" charset="2"/>
              <a:buChar char="ü"/>
              <a:defRPr/>
            </a:pPr>
            <a:r>
              <a:rPr lang="en-US" dirty="0">
                <a:latin typeface="Arial" panose="020B0604020202020204" pitchFamily="34" charset="0"/>
                <a:cs typeface="Arial" panose="020B0604020202020204" pitchFamily="34" charset="0"/>
              </a:rPr>
              <a:t>Match is submitted with adequate information to support the amount written in the budget </a:t>
            </a:r>
          </a:p>
          <a:p>
            <a:pPr marL="285750" indent="-285750">
              <a:buFont typeface="Wingdings" panose="05000000000000000000" pitchFamily="2" charset="2"/>
              <a:buChar char="ü"/>
              <a:defRPr/>
            </a:pPr>
            <a:r>
              <a:rPr lang="en-US" dirty="0">
                <a:latin typeface="Arial" panose="020B0604020202020204" pitchFamily="34" charset="0"/>
                <a:cs typeface="Arial" panose="020B0604020202020204" pitchFamily="34" charset="0"/>
              </a:rPr>
              <a:t>The budgeted match is equal to or more than the required match for the given program year</a:t>
            </a:r>
          </a:p>
          <a:p>
            <a:pPr marL="285750" indent="-285750">
              <a:buFont typeface="Wingdings" panose="05000000000000000000" pitchFamily="2" charset="2"/>
              <a:buChar char="ü"/>
              <a:defRPr/>
            </a:pPr>
            <a:r>
              <a:rPr lang="en-US" dirty="0">
                <a:latin typeface="Arial" panose="020B0604020202020204" pitchFamily="34" charset="0"/>
                <a:cs typeface="Arial" panose="020B0604020202020204" pitchFamily="34" charset="0"/>
              </a:rPr>
              <a:t>The cost per MSY is equal to or less than the maximum cost per MSY</a:t>
            </a:r>
          </a:p>
          <a:p>
            <a:pPr marL="285750" indent="-285750">
              <a:buFont typeface="Wingdings" panose="05000000000000000000" pitchFamily="2" charset="2"/>
              <a:buChar char="ü"/>
              <a:defRPr/>
            </a:pPr>
            <a:r>
              <a:rPr lang="en-US" dirty="0">
                <a:latin typeface="Arial" panose="020B0604020202020204" pitchFamily="34" charset="0"/>
                <a:cs typeface="Arial" panose="020B0604020202020204" pitchFamily="34" charset="0"/>
              </a:rPr>
              <a:t>Proposed member living allowance is sufficient to support basic living costs</a:t>
            </a:r>
          </a:p>
        </p:txBody>
      </p:sp>
    </p:spTree>
    <p:extLst>
      <p:ext uri="{BB962C8B-B14F-4D97-AF65-F5344CB8AC3E}">
        <p14:creationId xmlns:p14="http://schemas.microsoft.com/office/powerpoint/2010/main" val="119457070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04-SHAPE">
            <a:extLst>
              <a:ext uri="{FF2B5EF4-FFF2-40B4-BE49-F238E27FC236}">
                <a16:creationId xmlns:a16="http://schemas.microsoft.com/office/drawing/2014/main" id="{068DE60E-A290-40AB-BF2E-E6C9DA9EE9D1}"/>
              </a:ext>
            </a:extLst>
          </p:cNvPr>
          <p:cNvSpPr/>
          <p:nvPr/>
        </p:nvSpPr>
        <p:spPr>
          <a:xfrm>
            <a:off x="4086225" y="-12880"/>
            <a:ext cx="5057775" cy="6870879"/>
          </a:xfrm>
          <a:prstGeom prst="rect">
            <a:avLst/>
          </a:prstGeom>
          <a:gradFill>
            <a:gsLst>
              <a:gs pos="100000">
                <a:srgbClr val="FF671F"/>
              </a:gs>
              <a:gs pos="0">
                <a:srgbClr val="DA1884"/>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03-SHAPE">
            <a:extLst>
              <a:ext uri="{FF2B5EF4-FFF2-40B4-BE49-F238E27FC236}">
                <a16:creationId xmlns:a16="http://schemas.microsoft.com/office/drawing/2014/main" id="{DBEE010F-8C95-4AE5-A300-8AD53FCC553C}"/>
              </a:ext>
            </a:extLst>
          </p:cNvPr>
          <p:cNvSpPr/>
          <p:nvPr/>
        </p:nvSpPr>
        <p:spPr>
          <a:xfrm>
            <a:off x="4086224" y="228600"/>
            <a:ext cx="4905375" cy="59436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CA632AE7-A546-4FB7-AA55-66DE4A53096B}"/>
              </a:ext>
            </a:extLst>
          </p:cNvPr>
          <p:cNvGrpSpPr/>
          <p:nvPr/>
        </p:nvGrpSpPr>
        <p:grpSpPr>
          <a:xfrm>
            <a:off x="5181600" y="6172200"/>
            <a:ext cx="3856771" cy="353235"/>
            <a:chOff x="9950101" y="9315355"/>
            <a:chExt cx="7713542" cy="706469"/>
          </a:xfrm>
        </p:grpSpPr>
        <p:pic>
          <p:nvPicPr>
            <p:cNvPr id="20" name="Picture 19">
              <a:extLst>
                <a:ext uri="{FF2B5EF4-FFF2-40B4-BE49-F238E27FC236}">
                  <a16:creationId xmlns:a16="http://schemas.microsoft.com/office/drawing/2014/main" id="{D9400DAF-A079-4024-A3AC-88693B78264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950101" y="9486900"/>
              <a:ext cx="2286000" cy="517192"/>
            </a:xfrm>
            <a:prstGeom prst="rect">
              <a:avLst/>
            </a:prstGeom>
          </p:spPr>
        </p:pic>
        <p:pic>
          <p:nvPicPr>
            <p:cNvPr id="21" name="Picture 20">
              <a:extLst>
                <a:ext uri="{FF2B5EF4-FFF2-40B4-BE49-F238E27FC236}">
                  <a16:creationId xmlns:a16="http://schemas.microsoft.com/office/drawing/2014/main" id="{70995266-1D02-4295-B2A6-1F2B21C57E9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2801599" y="9315355"/>
              <a:ext cx="1569737" cy="684865"/>
            </a:xfrm>
            <a:prstGeom prst="rect">
              <a:avLst/>
            </a:prstGeom>
          </p:spPr>
        </p:pic>
        <p:pic>
          <p:nvPicPr>
            <p:cNvPr id="22" name="Picture 21">
              <a:extLst>
                <a:ext uri="{FF2B5EF4-FFF2-40B4-BE49-F238E27FC236}">
                  <a16:creationId xmlns:a16="http://schemas.microsoft.com/office/drawing/2014/main" id="{DE36C03E-9001-4434-9BD2-37DB63182CE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4935200" y="9490771"/>
              <a:ext cx="2728443" cy="509449"/>
            </a:xfrm>
            <a:prstGeom prst="rect">
              <a:avLst/>
            </a:prstGeom>
          </p:spPr>
        </p:pic>
        <p:cxnSp>
          <p:nvCxnSpPr>
            <p:cNvPr id="23" name="Straight Connector 22">
              <a:extLst>
                <a:ext uri="{FF2B5EF4-FFF2-40B4-BE49-F238E27FC236}">
                  <a16:creationId xmlns:a16="http://schemas.microsoft.com/office/drawing/2014/main" id="{B5153840-2DDE-4523-826B-5C5C55689FD3}"/>
                </a:ext>
              </a:extLst>
            </p:cNvPr>
            <p:cNvCxnSpPr/>
            <p:nvPr/>
          </p:nvCxnSpPr>
          <p:spPr>
            <a:xfrm>
              <a:off x="12496800" y="9471660"/>
              <a:ext cx="0" cy="548640"/>
            </a:xfrm>
            <a:prstGeom prst="line">
              <a:avLst/>
            </a:prstGeom>
            <a:ln w="6350" cap="sq">
              <a:solidFill>
                <a:schemeClr val="bg1">
                  <a:lumMod val="75000"/>
                </a:schemeClr>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783E856-C9A5-4165-8EB3-E5FE9F2F1174}"/>
                </a:ext>
              </a:extLst>
            </p:cNvPr>
            <p:cNvCxnSpPr/>
            <p:nvPr/>
          </p:nvCxnSpPr>
          <p:spPr>
            <a:xfrm>
              <a:off x="14630400" y="9473184"/>
              <a:ext cx="0" cy="548640"/>
            </a:xfrm>
            <a:prstGeom prst="line">
              <a:avLst/>
            </a:prstGeom>
            <a:ln w="6350" cap="sq">
              <a:solidFill>
                <a:schemeClr val="bg1">
                  <a:lumMod val="75000"/>
                </a:schemeClr>
              </a:solidFill>
              <a:bevel/>
              <a:headEnd type="none"/>
              <a:tailEnd type="none"/>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4E8E4AB7-AEC0-4457-9732-5563A49D1E48}"/>
              </a:ext>
            </a:extLst>
          </p:cNvPr>
          <p:cNvSpPr txBox="1"/>
          <p:nvPr/>
        </p:nvSpPr>
        <p:spPr>
          <a:xfrm>
            <a:off x="228600" y="291921"/>
            <a:ext cx="8534400" cy="769441"/>
          </a:xfrm>
          <a:prstGeom prst="rect">
            <a:avLst/>
          </a:prstGeom>
          <a:ln>
            <a:solidFill>
              <a:schemeClr val="tx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4400" dirty="0">
                <a:latin typeface="Arial" panose="020B0604020202020204" pitchFamily="34" charset="0"/>
                <a:cs typeface="Arial" panose="020B0604020202020204" pitchFamily="34" charset="0"/>
              </a:rPr>
              <a:t>Budget Development</a:t>
            </a:r>
          </a:p>
        </p:txBody>
      </p:sp>
      <p:sp>
        <p:nvSpPr>
          <p:cNvPr id="11" name="Rectangle 10">
            <a:extLst>
              <a:ext uri="{FF2B5EF4-FFF2-40B4-BE49-F238E27FC236}">
                <a16:creationId xmlns:a16="http://schemas.microsoft.com/office/drawing/2014/main" id="{1E198119-8B1B-4B81-9A3C-C03C6B761B11}"/>
              </a:ext>
            </a:extLst>
          </p:cNvPr>
          <p:cNvSpPr/>
          <p:nvPr/>
        </p:nvSpPr>
        <p:spPr>
          <a:xfrm>
            <a:off x="152400" y="1219200"/>
            <a:ext cx="8534400" cy="4832092"/>
          </a:xfrm>
          <a:prstGeom prst="rect">
            <a:avLst/>
          </a:prstGeom>
        </p:spPr>
        <p:txBody>
          <a:bodyPr wrap="square">
            <a:spAutoFit/>
          </a:bodyPr>
          <a:lstStyle/>
          <a:p>
            <a:pPr>
              <a:defRPr/>
            </a:pPr>
            <a:endParaRPr lang="en-US" sz="2000" b="1" u="sng" dirty="0">
              <a:latin typeface="Arial" panose="020B0604020202020204" pitchFamily="34" charset="0"/>
              <a:cs typeface="Arial" panose="020B0604020202020204" pitchFamily="34" charset="0"/>
            </a:endParaRPr>
          </a:p>
          <a:p>
            <a:pPr>
              <a:defRPr/>
            </a:pPr>
            <a:r>
              <a:rPr lang="en-US" sz="2000" b="1" u="sng" dirty="0">
                <a:latin typeface="Arial" panose="020B0604020202020204" pitchFamily="34" charset="0"/>
                <a:cs typeface="Arial" panose="020B0604020202020204" pitchFamily="34" charset="0"/>
              </a:rPr>
              <a:t>Cost per MSY</a:t>
            </a:r>
          </a:p>
          <a:p>
            <a:pPr>
              <a:defRPr/>
            </a:pPr>
            <a:endParaRPr lang="en-US" sz="1200" b="1" dirty="0">
              <a:latin typeface="Arial" panose="020B0604020202020204" pitchFamily="34" charset="0"/>
              <a:cs typeface="Arial" panose="020B0604020202020204" pitchFamily="34" charset="0"/>
            </a:endParaRPr>
          </a:p>
          <a:p>
            <a:pPr marL="285750" lvl="1" indent="-285750">
              <a:buFont typeface="Courier New" panose="02070309020205020404" pitchFamily="49" charset="0"/>
              <a:buChar char="o"/>
              <a:defRPr/>
            </a:pPr>
            <a:r>
              <a:rPr lang="en-US" dirty="0">
                <a:latin typeface="Arial" panose="020B0604020202020204" pitchFamily="34" charset="0"/>
                <a:cs typeface="Arial" panose="020B0604020202020204" pitchFamily="34" charset="0"/>
              </a:rPr>
              <a:t>The Cost per MSY is calculated by taking the total federal funds being requested from all sections of the grant budget and dividing it by the number of MSYs being requested.</a:t>
            </a:r>
          </a:p>
          <a:p>
            <a:pPr marL="1200150" lvl="3" indent="-285750">
              <a:buFont typeface="Courier New" panose="02070309020205020404" pitchFamily="49" charset="0"/>
              <a:buChar char="o"/>
              <a:defRPr/>
            </a:pPr>
            <a:r>
              <a:rPr lang="en-US" dirty="0">
                <a:latin typeface="Arial" panose="020B0604020202020204" pitchFamily="34" charset="0"/>
                <a:cs typeface="Arial" panose="020B0604020202020204" pitchFamily="34" charset="0"/>
              </a:rPr>
              <a:t>Total CNCS Share / Total MSYs = Cost per MSY </a:t>
            </a:r>
          </a:p>
          <a:p>
            <a:pPr marL="1200150" lvl="3" indent="-285750">
              <a:buFont typeface="Courier New" panose="02070309020205020404" pitchFamily="49" charset="0"/>
              <a:buChar char="o"/>
              <a:defRPr/>
            </a:pPr>
            <a:endParaRPr lang="en-US" dirty="0">
              <a:latin typeface="Arial" panose="020B0604020202020204" pitchFamily="34" charset="0"/>
              <a:cs typeface="Arial" panose="020B0604020202020204" pitchFamily="34" charset="0"/>
            </a:endParaRPr>
          </a:p>
          <a:p>
            <a:pPr marL="285750" lvl="1" indent="-285750">
              <a:buFont typeface="Courier New" panose="02070309020205020404" pitchFamily="49" charset="0"/>
              <a:buChar char="o"/>
              <a:defRPr/>
            </a:pPr>
            <a:r>
              <a:rPr lang="en-US" dirty="0">
                <a:latin typeface="Arial" panose="020B0604020202020204" pitchFamily="34" charset="0"/>
                <a:cs typeface="Arial" panose="020B0604020202020204" pitchFamily="34" charset="0"/>
              </a:rPr>
              <a:t>Maximum Cost per MSY amounts depend on the application type: </a:t>
            </a:r>
          </a:p>
          <a:p>
            <a:pPr marL="285750" lvl="1" indent="-285750">
              <a:buFont typeface="Courier New" panose="02070309020205020404" pitchFamily="49" charset="0"/>
              <a:buChar char="o"/>
              <a:defRPr/>
            </a:pPr>
            <a:endParaRPr lang="en-US" dirty="0">
              <a:latin typeface="Arial" panose="020B0604020202020204" pitchFamily="34" charset="0"/>
              <a:cs typeface="Arial" panose="020B0604020202020204" pitchFamily="34" charset="0"/>
            </a:endParaRPr>
          </a:p>
          <a:p>
            <a:pPr marL="1200150" lvl="3" indent="-285750">
              <a:buFont typeface="Courier New" panose="02070309020205020404" pitchFamily="49" charset="0"/>
              <a:buChar char="o"/>
              <a:defRPr/>
            </a:pPr>
            <a:r>
              <a:rPr lang="en-US" dirty="0">
                <a:latin typeface="Arial" panose="020B0604020202020204" pitchFamily="34" charset="0"/>
                <a:cs typeface="Arial" panose="020B0604020202020204" pitchFamily="34" charset="0"/>
              </a:rPr>
              <a:t>Cost Reimbursement Grant: $28,800</a:t>
            </a:r>
          </a:p>
          <a:p>
            <a:pPr marL="1200150" lvl="3" indent="-285750">
              <a:buFont typeface="Courier New" panose="02070309020205020404" pitchFamily="49" charset="0"/>
              <a:buChar char="o"/>
              <a:defRPr/>
            </a:pPr>
            <a:r>
              <a:rPr lang="en-US" dirty="0">
                <a:latin typeface="Arial" panose="020B0604020202020204" pitchFamily="34" charset="0"/>
                <a:cs typeface="Arial" panose="020B0604020202020204" pitchFamily="34" charset="0"/>
              </a:rPr>
              <a:t>Fixed Amount Grant: $28,800</a:t>
            </a:r>
          </a:p>
          <a:p>
            <a:pPr marL="1200150" lvl="3" indent="-285750">
              <a:buFont typeface="Courier New" panose="02070309020205020404" pitchFamily="49" charset="0"/>
              <a:buChar char="o"/>
              <a:defRPr/>
            </a:pPr>
            <a:r>
              <a:rPr lang="en-US" dirty="0">
                <a:latin typeface="Arial" panose="020B0604020202020204" pitchFamily="34" charset="0"/>
                <a:cs typeface="Arial" panose="020B0604020202020204" pitchFamily="34" charset="0"/>
              </a:rPr>
              <a:t>Professional Corps Grant: $1,000</a:t>
            </a:r>
          </a:p>
          <a:p>
            <a:pPr marL="1200150" lvl="3" indent="-285750">
              <a:buFont typeface="Courier New" panose="02070309020205020404" pitchFamily="49" charset="0"/>
              <a:buChar char="o"/>
              <a:defRPr/>
            </a:pPr>
            <a:r>
              <a:rPr lang="en-US" dirty="0">
                <a:latin typeface="Arial" panose="020B0604020202020204" pitchFamily="34" charset="0"/>
                <a:cs typeface="Arial" panose="020B0604020202020204" pitchFamily="34" charset="0"/>
              </a:rPr>
              <a:t>Education Award Program Grant: $800 </a:t>
            </a:r>
          </a:p>
          <a:p>
            <a:pPr marL="1200150" lvl="3" indent="-285750">
              <a:buFont typeface="Courier New" panose="02070309020205020404" pitchFamily="49" charset="0"/>
              <a:buChar char="o"/>
              <a:defRPr/>
            </a:pPr>
            <a:endParaRPr lang="en-US" dirty="0">
              <a:latin typeface="Arial" panose="020B0604020202020204" pitchFamily="34" charset="0"/>
              <a:cs typeface="Arial" panose="020B0604020202020204" pitchFamily="34" charset="0"/>
            </a:endParaRPr>
          </a:p>
          <a:p>
            <a:pPr marL="1200150" lvl="3" indent="-285750">
              <a:buFont typeface="Courier New" panose="02070309020205020404" pitchFamily="49" charset="0"/>
              <a:buChar char="o"/>
              <a:defRPr/>
            </a:pPr>
            <a:endParaRPr lang="en-US" dirty="0">
              <a:latin typeface="Arial" panose="020B0604020202020204" pitchFamily="34" charset="0"/>
              <a:cs typeface="Arial" panose="020B0604020202020204" pitchFamily="34" charset="0"/>
            </a:endParaRPr>
          </a:p>
          <a:p>
            <a:pPr marL="282575" indent="-282575">
              <a:buFont typeface="Courier New" panose="02070309020205020404" pitchFamily="49" charset="0"/>
              <a:buChar char="o"/>
              <a:defRPr/>
            </a:pP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60096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04-SHAPE">
            <a:extLst>
              <a:ext uri="{FF2B5EF4-FFF2-40B4-BE49-F238E27FC236}">
                <a16:creationId xmlns:a16="http://schemas.microsoft.com/office/drawing/2014/main" id="{068DE60E-A290-40AB-BF2E-E6C9DA9EE9D1}"/>
              </a:ext>
            </a:extLst>
          </p:cNvPr>
          <p:cNvSpPr/>
          <p:nvPr/>
        </p:nvSpPr>
        <p:spPr>
          <a:xfrm>
            <a:off x="4086225" y="-12880"/>
            <a:ext cx="5057775" cy="6870879"/>
          </a:xfrm>
          <a:prstGeom prst="rect">
            <a:avLst/>
          </a:prstGeom>
          <a:gradFill>
            <a:gsLst>
              <a:gs pos="100000">
                <a:srgbClr val="FF671F"/>
              </a:gs>
              <a:gs pos="0">
                <a:srgbClr val="DA1884"/>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03-SHAPE">
            <a:extLst>
              <a:ext uri="{FF2B5EF4-FFF2-40B4-BE49-F238E27FC236}">
                <a16:creationId xmlns:a16="http://schemas.microsoft.com/office/drawing/2014/main" id="{DBEE010F-8C95-4AE5-A300-8AD53FCC553C}"/>
              </a:ext>
            </a:extLst>
          </p:cNvPr>
          <p:cNvSpPr/>
          <p:nvPr/>
        </p:nvSpPr>
        <p:spPr>
          <a:xfrm>
            <a:off x="4086224" y="228600"/>
            <a:ext cx="4905375" cy="59436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CA632AE7-A546-4FB7-AA55-66DE4A53096B}"/>
              </a:ext>
            </a:extLst>
          </p:cNvPr>
          <p:cNvGrpSpPr/>
          <p:nvPr/>
        </p:nvGrpSpPr>
        <p:grpSpPr>
          <a:xfrm>
            <a:off x="5181600" y="6172200"/>
            <a:ext cx="3856771" cy="353235"/>
            <a:chOff x="9950101" y="9315355"/>
            <a:chExt cx="7713542" cy="706469"/>
          </a:xfrm>
        </p:grpSpPr>
        <p:pic>
          <p:nvPicPr>
            <p:cNvPr id="20" name="Picture 19">
              <a:extLst>
                <a:ext uri="{FF2B5EF4-FFF2-40B4-BE49-F238E27FC236}">
                  <a16:creationId xmlns:a16="http://schemas.microsoft.com/office/drawing/2014/main" id="{D9400DAF-A079-4024-A3AC-88693B78264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950101" y="9486900"/>
              <a:ext cx="2286000" cy="517192"/>
            </a:xfrm>
            <a:prstGeom prst="rect">
              <a:avLst/>
            </a:prstGeom>
          </p:spPr>
        </p:pic>
        <p:pic>
          <p:nvPicPr>
            <p:cNvPr id="21" name="Picture 20">
              <a:extLst>
                <a:ext uri="{FF2B5EF4-FFF2-40B4-BE49-F238E27FC236}">
                  <a16:creationId xmlns:a16="http://schemas.microsoft.com/office/drawing/2014/main" id="{70995266-1D02-4295-B2A6-1F2B21C57E9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2801599" y="9315355"/>
              <a:ext cx="1569737" cy="684865"/>
            </a:xfrm>
            <a:prstGeom prst="rect">
              <a:avLst/>
            </a:prstGeom>
          </p:spPr>
        </p:pic>
        <p:pic>
          <p:nvPicPr>
            <p:cNvPr id="22" name="Picture 21">
              <a:extLst>
                <a:ext uri="{FF2B5EF4-FFF2-40B4-BE49-F238E27FC236}">
                  <a16:creationId xmlns:a16="http://schemas.microsoft.com/office/drawing/2014/main" id="{DE36C03E-9001-4434-9BD2-37DB63182CE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4935200" y="9490771"/>
              <a:ext cx="2728443" cy="509449"/>
            </a:xfrm>
            <a:prstGeom prst="rect">
              <a:avLst/>
            </a:prstGeom>
          </p:spPr>
        </p:pic>
        <p:cxnSp>
          <p:nvCxnSpPr>
            <p:cNvPr id="23" name="Straight Connector 22">
              <a:extLst>
                <a:ext uri="{FF2B5EF4-FFF2-40B4-BE49-F238E27FC236}">
                  <a16:creationId xmlns:a16="http://schemas.microsoft.com/office/drawing/2014/main" id="{B5153840-2DDE-4523-826B-5C5C55689FD3}"/>
                </a:ext>
              </a:extLst>
            </p:cNvPr>
            <p:cNvCxnSpPr/>
            <p:nvPr/>
          </p:nvCxnSpPr>
          <p:spPr>
            <a:xfrm>
              <a:off x="12496800" y="9471660"/>
              <a:ext cx="0" cy="548640"/>
            </a:xfrm>
            <a:prstGeom prst="line">
              <a:avLst/>
            </a:prstGeom>
            <a:ln w="6350" cap="sq">
              <a:solidFill>
                <a:schemeClr val="bg1">
                  <a:lumMod val="75000"/>
                </a:schemeClr>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783E856-C9A5-4165-8EB3-E5FE9F2F1174}"/>
                </a:ext>
              </a:extLst>
            </p:cNvPr>
            <p:cNvCxnSpPr/>
            <p:nvPr/>
          </p:nvCxnSpPr>
          <p:spPr>
            <a:xfrm>
              <a:off x="14630400" y="9473184"/>
              <a:ext cx="0" cy="548640"/>
            </a:xfrm>
            <a:prstGeom prst="line">
              <a:avLst/>
            </a:prstGeom>
            <a:ln w="6350" cap="sq">
              <a:solidFill>
                <a:schemeClr val="bg1">
                  <a:lumMod val="75000"/>
                </a:schemeClr>
              </a:solidFill>
              <a:bevel/>
              <a:headEnd type="none"/>
              <a:tailEnd type="none"/>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34F8E05C-D8F1-4C34-B03A-2E093064D5BA}"/>
              </a:ext>
            </a:extLst>
          </p:cNvPr>
          <p:cNvSpPr txBox="1"/>
          <p:nvPr/>
        </p:nvSpPr>
        <p:spPr>
          <a:xfrm>
            <a:off x="228600" y="304800"/>
            <a:ext cx="8686801" cy="830997"/>
          </a:xfrm>
          <a:prstGeom prst="rect">
            <a:avLst/>
          </a:prstGeom>
          <a:ln>
            <a:solidFill>
              <a:schemeClr val="tx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dirty="0">
                <a:latin typeface="Arial" panose="020B0604020202020204" pitchFamily="34" charset="0"/>
                <a:cs typeface="Arial" panose="020B0604020202020204" pitchFamily="34" charset="0"/>
              </a:rPr>
              <a:t>SUBMITTING YOUR </a:t>
            </a:r>
          </a:p>
          <a:p>
            <a:r>
              <a:rPr lang="en-US" sz="2400" dirty="0">
                <a:latin typeface="Arial" panose="020B0604020202020204" pitchFamily="34" charset="0"/>
                <a:cs typeface="Arial" panose="020B0604020202020204" pitchFamily="34" charset="0"/>
              </a:rPr>
              <a:t>APPLICATION IN EGRANTS! </a:t>
            </a:r>
          </a:p>
        </p:txBody>
      </p:sp>
      <p:sp>
        <p:nvSpPr>
          <p:cNvPr id="11" name="TextBox 10">
            <a:extLst>
              <a:ext uri="{FF2B5EF4-FFF2-40B4-BE49-F238E27FC236}">
                <a16:creationId xmlns:a16="http://schemas.microsoft.com/office/drawing/2014/main" id="{E1699D72-97E0-42DF-AF74-4D1CE5C40E79}"/>
              </a:ext>
            </a:extLst>
          </p:cNvPr>
          <p:cNvSpPr txBox="1"/>
          <p:nvPr/>
        </p:nvSpPr>
        <p:spPr>
          <a:xfrm>
            <a:off x="4267200" y="381000"/>
            <a:ext cx="458804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rgbClr val="C00000"/>
                </a:solidFill>
                <a:latin typeface="Arial" panose="020B0604020202020204" pitchFamily="34" charset="0"/>
                <a:cs typeface="Arial" panose="020B0604020202020204" pitchFamily="34" charset="0"/>
              </a:rPr>
              <a:t>Start early!   Finish early!   Submit early!</a:t>
            </a:r>
            <a:r>
              <a:rPr lang="en-US" dirty="0">
                <a:solidFill>
                  <a:srgbClr val="C00000"/>
                </a:solidFill>
                <a:latin typeface="Arial" panose="020B0604020202020204" pitchFamily="34" charset="0"/>
                <a:cs typeface="Arial" panose="020B0604020202020204" pitchFamily="34" charset="0"/>
              </a:rPr>
              <a:t>​</a:t>
            </a:r>
          </a:p>
        </p:txBody>
      </p:sp>
      <p:sp>
        <p:nvSpPr>
          <p:cNvPr id="12" name="Rectangle 11">
            <a:extLst>
              <a:ext uri="{FF2B5EF4-FFF2-40B4-BE49-F238E27FC236}">
                <a16:creationId xmlns:a16="http://schemas.microsoft.com/office/drawing/2014/main" id="{4B7D8E97-B55B-4D0A-9249-322EB4A87B6B}"/>
              </a:ext>
            </a:extLst>
          </p:cNvPr>
          <p:cNvSpPr/>
          <p:nvPr/>
        </p:nvSpPr>
        <p:spPr>
          <a:xfrm>
            <a:off x="152400" y="1219200"/>
            <a:ext cx="8305800" cy="4616648"/>
          </a:xfrm>
          <a:prstGeom prst="rect">
            <a:avLst/>
          </a:prstGeom>
        </p:spPr>
        <p:txBody>
          <a:bodyPr wrap="square">
            <a:spAutoFit/>
          </a:bodyPr>
          <a:lstStyle/>
          <a:p>
            <a:endParaRPr lang="en-US" sz="1400" b="1" u="sng" dirty="0">
              <a:latin typeface="Arial" panose="020B0604020202020204" pitchFamily="34" charset="0"/>
              <a:cs typeface="Arial" panose="020B0604020202020204" pitchFamily="34" charset="0"/>
            </a:endParaRPr>
          </a:p>
          <a:p>
            <a:r>
              <a:rPr lang="en-US" sz="1400" b="1" u="sng" dirty="0">
                <a:latin typeface="Arial" panose="020B0604020202020204" pitchFamily="34" charset="0"/>
                <a:cs typeface="Arial" panose="020B0604020202020204" pitchFamily="34" charset="0"/>
              </a:rPr>
              <a:t>New and Re-competing Applicants: </a:t>
            </a:r>
            <a:endParaRPr lang="en-US" sz="1400" u="sng"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New applicants need to establish an eGrants account by accessing this link: </a:t>
            </a:r>
            <a:r>
              <a:rPr lang="en-US" sz="1400" b="1" u="sng" dirty="0">
                <a:solidFill>
                  <a:srgbClr val="0000FF"/>
                </a:solidFill>
                <a:latin typeface="Arial" panose="020B0604020202020204" pitchFamily="34" charset="0"/>
                <a:cs typeface="Arial" panose="020B0604020202020204" pitchFamily="34" charset="0"/>
                <a:hlinkClick r:id="rId6"/>
              </a:rPr>
              <a:t>https://egrants.cns.gov/espan/main/login.jsp</a:t>
            </a:r>
            <a:r>
              <a:rPr lang="en-US" sz="1400" b="1" u="sng" dirty="0">
                <a:solidFill>
                  <a:srgbClr val="0000FF"/>
                </a:solidFill>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and creating an account</a:t>
            </a:r>
            <a:endParaRPr lang="en-US" sz="1400" b="1"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In eGrants, before Starting Section I you will need to: </a:t>
            </a:r>
          </a:p>
          <a:p>
            <a:pPr marL="742950" lvl="1"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Start a new Grant Application </a:t>
            </a:r>
          </a:p>
          <a:p>
            <a:pPr marL="742950" lvl="1"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Select a Program Area </a:t>
            </a:r>
            <a:r>
              <a:rPr lang="en-US" sz="1400" i="1" dirty="0">
                <a:latin typeface="Arial" panose="020B0604020202020204" pitchFamily="34" charset="0"/>
                <a:cs typeface="Arial" panose="020B0604020202020204" pitchFamily="34" charset="0"/>
              </a:rPr>
              <a:t>(AmeriCorps)</a:t>
            </a:r>
            <a:r>
              <a:rPr lang="en-US" sz="1400" dirty="0">
                <a:latin typeface="Arial" panose="020B0604020202020204" pitchFamily="34" charset="0"/>
                <a:cs typeface="Arial" panose="020B0604020202020204" pitchFamily="34" charset="0"/>
              </a:rPr>
              <a:t> </a:t>
            </a:r>
          </a:p>
          <a:p>
            <a:pPr marL="742950" lvl="1"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Select a NOFO </a:t>
            </a:r>
            <a:r>
              <a:rPr lang="en-US" sz="1400" i="1" dirty="0">
                <a:latin typeface="Arial" panose="020B0604020202020204" pitchFamily="34" charset="0"/>
                <a:cs typeface="Arial" panose="020B0604020202020204" pitchFamily="34" charset="0"/>
              </a:rPr>
              <a:t>(see the RFA for a listing) </a:t>
            </a: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Your application consists of the following components. </a:t>
            </a:r>
          </a:p>
          <a:p>
            <a:pPr marL="739775" lvl="1" indent="-282575">
              <a:buFont typeface="+mj-lt"/>
              <a:buAutoNum type="romanUcPeriod"/>
            </a:pPr>
            <a:r>
              <a:rPr lang="en-US" sz="1400" dirty="0">
                <a:latin typeface="Arial" panose="020B0604020202020204" pitchFamily="34" charset="0"/>
                <a:cs typeface="Arial" panose="020B0604020202020204" pitchFamily="34" charset="0"/>
              </a:rPr>
              <a:t>Applicant Info</a:t>
            </a:r>
          </a:p>
          <a:p>
            <a:pPr marL="739775" lvl="1" indent="-282575">
              <a:buFont typeface="+mj-lt"/>
              <a:buAutoNum type="romanUcPeriod"/>
            </a:pPr>
            <a:r>
              <a:rPr lang="en-US" sz="1400" dirty="0">
                <a:latin typeface="Arial" panose="020B0604020202020204" pitchFamily="34" charset="0"/>
                <a:cs typeface="Arial" panose="020B0604020202020204" pitchFamily="34" charset="0"/>
              </a:rPr>
              <a:t>Application Info</a:t>
            </a:r>
          </a:p>
          <a:p>
            <a:pPr marL="739775" lvl="1" indent="-282575">
              <a:buFont typeface="+mj-lt"/>
              <a:buAutoNum type="romanUcPeriod"/>
            </a:pPr>
            <a:r>
              <a:rPr lang="en-US" sz="1400" dirty="0">
                <a:latin typeface="Arial" panose="020B0604020202020204" pitchFamily="34" charset="0"/>
                <a:cs typeface="Arial" panose="020B0604020202020204" pitchFamily="34" charset="0"/>
              </a:rPr>
              <a:t>Narratives</a:t>
            </a:r>
          </a:p>
          <a:p>
            <a:pPr marL="739775" lvl="1" indent="-282575">
              <a:buFont typeface="+mj-lt"/>
              <a:buAutoNum type="romanUcPeriod"/>
            </a:pPr>
            <a:r>
              <a:rPr lang="en-US" sz="1400" dirty="0">
                <a:latin typeface="Arial" panose="020B0604020202020204" pitchFamily="34" charset="0"/>
                <a:cs typeface="Arial" panose="020B0604020202020204" pitchFamily="34" charset="0"/>
              </a:rPr>
              <a:t>Performance Measures</a:t>
            </a:r>
          </a:p>
          <a:p>
            <a:pPr marL="739775" lvl="1" indent="-282575">
              <a:buFont typeface="+mj-lt"/>
              <a:buAutoNum type="romanUcPeriod"/>
            </a:pPr>
            <a:r>
              <a:rPr lang="en-US" sz="1400" dirty="0">
                <a:latin typeface="Arial" panose="020B0604020202020204" pitchFamily="34" charset="0"/>
                <a:cs typeface="Arial" panose="020B0604020202020204" pitchFamily="34" charset="0"/>
              </a:rPr>
              <a:t>Program Information</a:t>
            </a:r>
          </a:p>
          <a:p>
            <a:pPr marL="739775" lvl="1" indent="-282575">
              <a:buFont typeface="+mj-lt"/>
              <a:buAutoNum type="romanUcPeriod"/>
            </a:pPr>
            <a:r>
              <a:rPr lang="en-US" sz="1400" dirty="0">
                <a:latin typeface="Arial" panose="020B0604020202020204" pitchFamily="34" charset="0"/>
                <a:cs typeface="Arial" panose="020B0604020202020204" pitchFamily="34" charset="0"/>
              </a:rPr>
              <a:t>Documents</a:t>
            </a:r>
          </a:p>
          <a:p>
            <a:pPr marL="739775" lvl="1" indent="-282575">
              <a:buFont typeface="+mj-lt"/>
              <a:buAutoNum type="romanUcPeriod"/>
            </a:pPr>
            <a:r>
              <a:rPr lang="en-US" sz="1400" dirty="0">
                <a:latin typeface="Arial" panose="020B0604020202020204" pitchFamily="34" charset="0"/>
                <a:cs typeface="Arial" panose="020B0604020202020204" pitchFamily="34" charset="0"/>
              </a:rPr>
              <a:t>Budget</a:t>
            </a:r>
          </a:p>
          <a:p>
            <a:pPr marL="739775" lvl="1" indent="-282575">
              <a:buFont typeface="+mj-lt"/>
              <a:buAutoNum type="romanUcPeriod"/>
            </a:pPr>
            <a:r>
              <a:rPr lang="en-US" sz="1400" dirty="0">
                <a:latin typeface="Arial" panose="020B0604020202020204" pitchFamily="34" charset="0"/>
                <a:cs typeface="Arial" panose="020B0604020202020204" pitchFamily="34" charset="0"/>
              </a:rPr>
              <a:t>Funding/Demographics</a:t>
            </a:r>
          </a:p>
          <a:p>
            <a:pPr marL="739775" lvl="1" indent="-282575">
              <a:buFont typeface="+mj-lt"/>
              <a:buAutoNum type="romanUcPeriod"/>
            </a:pPr>
            <a:r>
              <a:rPr lang="en-US" sz="1400" dirty="0">
                <a:latin typeface="Arial" panose="020B0604020202020204" pitchFamily="34" charset="0"/>
                <a:cs typeface="Arial" panose="020B0604020202020204" pitchFamily="34" charset="0"/>
              </a:rPr>
              <a:t>Review</a:t>
            </a:r>
          </a:p>
          <a:p>
            <a:pPr marL="739775" lvl="1" indent="-282575">
              <a:buFont typeface="+mj-lt"/>
              <a:buAutoNum type="romanUcPeriod"/>
            </a:pPr>
            <a:r>
              <a:rPr lang="en-US" sz="1400" dirty="0">
                <a:latin typeface="Arial" panose="020B0604020202020204" pitchFamily="34" charset="0"/>
                <a:cs typeface="Arial" panose="020B0604020202020204" pitchFamily="34" charset="0"/>
              </a:rPr>
              <a:t>Authorize, and Submit</a:t>
            </a:r>
          </a:p>
        </p:txBody>
      </p:sp>
    </p:spTree>
    <p:extLst>
      <p:ext uri="{BB962C8B-B14F-4D97-AF65-F5344CB8AC3E}">
        <p14:creationId xmlns:p14="http://schemas.microsoft.com/office/powerpoint/2010/main" val="212623427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04-SHAPE">
            <a:extLst>
              <a:ext uri="{FF2B5EF4-FFF2-40B4-BE49-F238E27FC236}">
                <a16:creationId xmlns:a16="http://schemas.microsoft.com/office/drawing/2014/main" id="{068DE60E-A290-40AB-BF2E-E6C9DA9EE9D1}"/>
              </a:ext>
            </a:extLst>
          </p:cNvPr>
          <p:cNvSpPr/>
          <p:nvPr/>
        </p:nvSpPr>
        <p:spPr>
          <a:xfrm>
            <a:off x="4086225" y="0"/>
            <a:ext cx="5057775" cy="6858000"/>
          </a:xfrm>
          <a:prstGeom prst="rect">
            <a:avLst/>
          </a:prstGeom>
          <a:gradFill>
            <a:gsLst>
              <a:gs pos="100000">
                <a:srgbClr val="FF671F"/>
              </a:gs>
              <a:gs pos="0">
                <a:srgbClr val="DA1884"/>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03-SHAPE">
            <a:extLst>
              <a:ext uri="{FF2B5EF4-FFF2-40B4-BE49-F238E27FC236}">
                <a16:creationId xmlns:a16="http://schemas.microsoft.com/office/drawing/2014/main" id="{DBEE010F-8C95-4AE5-A300-8AD53FCC553C}"/>
              </a:ext>
            </a:extLst>
          </p:cNvPr>
          <p:cNvSpPr/>
          <p:nvPr/>
        </p:nvSpPr>
        <p:spPr>
          <a:xfrm>
            <a:off x="4086224" y="228600"/>
            <a:ext cx="4905375" cy="59436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CA632AE7-A546-4FB7-AA55-66DE4A53096B}"/>
              </a:ext>
            </a:extLst>
          </p:cNvPr>
          <p:cNvGrpSpPr/>
          <p:nvPr/>
        </p:nvGrpSpPr>
        <p:grpSpPr>
          <a:xfrm>
            <a:off x="5181600" y="6172200"/>
            <a:ext cx="3856771" cy="353235"/>
            <a:chOff x="9950101" y="9315355"/>
            <a:chExt cx="7713542" cy="706469"/>
          </a:xfrm>
        </p:grpSpPr>
        <p:pic>
          <p:nvPicPr>
            <p:cNvPr id="20" name="Picture 19">
              <a:extLst>
                <a:ext uri="{FF2B5EF4-FFF2-40B4-BE49-F238E27FC236}">
                  <a16:creationId xmlns:a16="http://schemas.microsoft.com/office/drawing/2014/main" id="{D9400DAF-A079-4024-A3AC-88693B78264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950101" y="9486900"/>
              <a:ext cx="2286000" cy="517192"/>
            </a:xfrm>
            <a:prstGeom prst="rect">
              <a:avLst/>
            </a:prstGeom>
          </p:spPr>
        </p:pic>
        <p:pic>
          <p:nvPicPr>
            <p:cNvPr id="21" name="Picture 20">
              <a:extLst>
                <a:ext uri="{FF2B5EF4-FFF2-40B4-BE49-F238E27FC236}">
                  <a16:creationId xmlns:a16="http://schemas.microsoft.com/office/drawing/2014/main" id="{70995266-1D02-4295-B2A6-1F2B21C57E9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2801599" y="9315355"/>
              <a:ext cx="1569737" cy="684865"/>
            </a:xfrm>
            <a:prstGeom prst="rect">
              <a:avLst/>
            </a:prstGeom>
          </p:spPr>
        </p:pic>
        <p:pic>
          <p:nvPicPr>
            <p:cNvPr id="22" name="Picture 21">
              <a:extLst>
                <a:ext uri="{FF2B5EF4-FFF2-40B4-BE49-F238E27FC236}">
                  <a16:creationId xmlns:a16="http://schemas.microsoft.com/office/drawing/2014/main" id="{DE36C03E-9001-4434-9BD2-37DB63182CE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4935200" y="9490771"/>
              <a:ext cx="2728443" cy="509449"/>
            </a:xfrm>
            <a:prstGeom prst="rect">
              <a:avLst/>
            </a:prstGeom>
          </p:spPr>
        </p:pic>
        <p:cxnSp>
          <p:nvCxnSpPr>
            <p:cNvPr id="23" name="Straight Connector 22">
              <a:extLst>
                <a:ext uri="{FF2B5EF4-FFF2-40B4-BE49-F238E27FC236}">
                  <a16:creationId xmlns:a16="http://schemas.microsoft.com/office/drawing/2014/main" id="{B5153840-2DDE-4523-826B-5C5C55689FD3}"/>
                </a:ext>
              </a:extLst>
            </p:cNvPr>
            <p:cNvCxnSpPr/>
            <p:nvPr/>
          </p:nvCxnSpPr>
          <p:spPr>
            <a:xfrm>
              <a:off x="12496800" y="9471660"/>
              <a:ext cx="0" cy="548640"/>
            </a:xfrm>
            <a:prstGeom prst="line">
              <a:avLst/>
            </a:prstGeom>
            <a:ln w="6350" cap="sq">
              <a:solidFill>
                <a:schemeClr val="bg1">
                  <a:lumMod val="75000"/>
                </a:schemeClr>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783E856-C9A5-4165-8EB3-E5FE9F2F1174}"/>
                </a:ext>
              </a:extLst>
            </p:cNvPr>
            <p:cNvCxnSpPr/>
            <p:nvPr/>
          </p:nvCxnSpPr>
          <p:spPr>
            <a:xfrm>
              <a:off x="14630400" y="9473184"/>
              <a:ext cx="0" cy="548640"/>
            </a:xfrm>
            <a:prstGeom prst="line">
              <a:avLst/>
            </a:prstGeom>
            <a:ln w="6350" cap="sq">
              <a:solidFill>
                <a:schemeClr val="bg1">
                  <a:lumMod val="75000"/>
                </a:schemeClr>
              </a:solidFill>
              <a:bevel/>
              <a:headEnd type="none"/>
              <a:tailEnd type="none"/>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4B7E3CFE-A5D4-4C72-912B-075024656177}"/>
              </a:ext>
            </a:extLst>
          </p:cNvPr>
          <p:cNvSpPr txBox="1"/>
          <p:nvPr/>
        </p:nvSpPr>
        <p:spPr>
          <a:xfrm>
            <a:off x="304800" y="312738"/>
            <a:ext cx="8534400" cy="707886"/>
          </a:xfrm>
          <a:prstGeom prst="rect">
            <a:avLst/>
          </a:prstGeom>
          <a:ln>
            <a:solidFill>
              <a:schemeClr val="tx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4000" dirty="0">
                <a:latin typeface="Arial" panose="020B0604020202020204" pitchFamily="34" charset="0"/>
                <a:cs typeface="Arial" panose="020B0604020202020204" pitchFamily="34" charset="0"/>
              </a:rPr>
              <a:t>Process and Deadlines</a:t>
            </a:r>
          </a:p>
        </p:txBody>
      </p:sp>
      <p:graphicFrame>
        <p:nvGraphicFramePr>
          <p:cNvPr id="11" name="Table 10">
            <a:extLst>
              <a:ext uri="{FF2B5EF4-FFF2-40B4-BE49-F238E27FC236}">
                <a16:creationId xmlns:a16="http://schemas.microsoft.com/office/drawing/2014/main" id="{313CA06D-0651-4E9A-B303-C43387060678}"/>
              </a:ext>
            </a:extLst>
          </p:cNvPr>
          <p:cNvGraphicFramePr>
            <a:graphicFrameLocks noGrp="1"/>
          </p:cNvGraphicFramePr>
          <p:nvPr>
            <p:extLst>
              <p:ext uri="{D42A27DB-BD31-4B8C-83A1-F6EECF244321}">
                <p14:modId xmlns:p14="http://schemas.microsoft.com/office/powerpoint/2010/main" val="3981807963"/>
              </p:ext>
            </p:extLst>
          </p:nvPr>
        </p:nvGraphicFramePr>
        <p:xfrm>
          <a:off x="304800" y="1219200"/>
          <a:ext cx="8534400" cy="3134882"/>
        </p:xfrm>
        <a:graphic>
          <a:graphicData uri="http://schemas.openxmlformats.org/drawingml/2006/table">
            <a:tbl>
              <a:tblPr firstRow="1" firstCol="1" bandRow="1">
                <a:tableStyleId>{5C22544A-7EE6-4342-B048-85BDC9FD1C3A}</a:tableStyleId>
              </a:tblPr>
              <a:tblGrid>
                <a:gridCol w="2895600">
                  <a:extLst>
                    <a:ext uri="{9D8B030D-6E8A-4147-A177-3AD203B41FA5}">
                      <a16:colId xmlns:a16="http://schemas.microsoft.com/office/drawing/2014/main" val="3808967447"/>
                    </a:ext>
                  </a:extLst>
                </a:gridCol>
                <a:gridCol w="2895600">
                  <a:extLst>
                    <a:ext uri="{9D8B030D-6E8A-4147-A177-3AD203B41FA5}">
                      <a16:colId xmlns:a16="http://schemas.microsoft.com/office/drawing/2014/main" val="1397594780"/>
                    </a:ext>
                  </a:extLst>
                </a:gridCol>
                <a:gridCol w="2743200">
                  <a:extLst>
                    <a:ext uri="{9D8B030D-6E8A-4147-A177-3AD203B41FA5}">
                      <a16:colId xmlns:a16="http://schemas.microsoft.com/office/drawing/2014/main" val="1791509646"/>
                    </a:ext>
                  </a:extLst>
                </a:gridCol>
              </a:tblGrid>
              <a:tr h="256409">
                <a:tc>
                  <a:txBody>
                    <a:bodyPr/>
                    <a:lstStyle/>
                    <a:p>
                      <a:pPr marL="0" marR="0" algn="ctr">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Date</a:t>
                      </a:r>
                      <a:endParaRPr lang="en-U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Submission Action</a:t>
                      </a:r>
                      <a:endParaRPr lang="en-U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Additional Details</a:t>
                      </a:r>
                      <a:endParaRPr lang="en-U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680150973"/>
                  </a:ext>
                </a:extLst>
              </a:tr>
              <a:tr h="512819">
                <a:tc>
                  <a:txBody>
                    <a:bodyPr/>
                    <a:lstStyle/>
                    <a:p>
                      <a:pPr marL="0" marR="0">
                        <a:spcBef>
                          <a:spcPts val="0"/>
                        </a:spcBef>
                        <a:spcAft>
                          <a:spcPts val="0"/>
                        </a:spcAft>
                      </a:pPr>
                      <a:r>
                        <a:rPr lang="en-US" sz="1600" dirty="0">
                          <a:solidFill>
                            <a:schemeClr val="tx1"/>
                          </a:solidFill>
                          <a:effectLst/>
                          <a:latin typeface="Arial" panose="020B0604020202020204" pitchFamily="34" charset="0"/>
                          <a:cs typeface="Arial" panose="020B0604020202020204" pitchFamily="34" charset="0"/>
                        </a:rPr>
                        <a:t>Monday, February 20, 2023</a:t>
                      </a:r>
                      <a:endPar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RFA Released</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spcBef>
                          <a:spcPts val="0"/>
                        </a:spcBef>
                        <a:spcAft>
                          <a:spcPts val="0"/>
                        </a:spcAft>
                      </a:pP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891142776"/>
                  </a:ext>
                </a:extLst>
              </a:tr>
              <a:tr h="512819">
                <a:tc>
                  <a:txBody>
                    <a:bodyPr/>
                    <a:lstStyle/>
                    <a:p>
                      <a:pPr marL="0" marR="0">
                        <a:spcBef>
                          <a:spcPts val="0"/>
                        </a:spcBef>
                        <a:spcAft>
                          <a:spcPts val="0"/>
                        </a:spcAft>
                      </a:pPr>
                      <a:r>
                        <a:rPr lang="en-US" sz="1600" dirty="0">
                          <a:solidFill>
                            <a:schemeClr val="tx1"/>
                          </a:solidFill>
                          <a:effectLst/>
                          <a:latin typeface="Arial" panose="020B0604020202020204" pitchFamily="34" charset="0"/>
                          <a:cs typeface="Arial" panose="020B0604020202020204" pitchFamily="34" charset="0"/>
                        </a:rPr>
                        <a:t>February, March 3, 2023</a:t>
                      </a:r>
                      <a:endPar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Technical Assistance Session for All Applicants</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12:00-1:00 John Wilson Building Rm 306</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260049675"/>
                  </a:ext>
                </a:extLst>
              </a:tr>
              <a:tr h="552877">
                <a:tc>
                  <a:txBody>
                    <a:bodyPr/>
                    <a:lstStyle/>
                    <a:p>
                      <a:pPr marL="0" marR="0">
                        <a:spcBef>
                          <a:spcPts val="0"/>
                        </a:spcBef>
                        <a:spcAft>
                          <a:spcPts val="0"/>
                        </a:spcAft>
                      </a:pPr>
                      <a:r>
                        <a:rPr lang="en-US" sz="1600" dirty="0">
                          <a:solidFill>
                            <a:schemeClr val="tx1"/>
                          </a:solidFill>
                          <a:effectLst/>
                          <a:latin typeface="Arial" panose="020B0604020202020204" pitchFamily="34" charset="0"/>
                          <a:cs typeface="Arial" panose="020B0604020202020204" pitchFamily="34" charset="0"/>
                        </a:rPr>
                        <a:t>Friday, April 14, 2023</a:t>
                      </a:r>
                      <a:endPar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Full Applications Due in eGrants by 5pm EST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Organizations submit directly</a:t>
                      </a:r>
                    </a:p>
                  </a:txBody>
                  <a:tcPr marL="68580" marR="68580" marT="0" marB="0" anchor="ctr"/>
                </a:tc>
                <a:extLst>
                  <a:ext uri="{0D108BD9-81ED-4DB2-BD59-A6C34878D82A}">
                    <a16:rowId xmlns:a16="http://schemas.microsoft.com/office/drawing/2014/main" val="3595808361"/>
                  </a:ext>
                </a:extLst>
              </a:tr>
              <a:tr h="512819">
                <a:tc>
                  <a:txBody>
                    <a:bodyPr/>
                    <a:lstStyle/>
                    <a:p>
                      <a:pPr marL="0" marR="0">
                        <a:spcBef>
                          <a:spcPts val="0"/>
                        </a:spcBef>
                        <a:spcAft>
                          <a:spcPts val="0"/>
                        </a:spcAft>
                      </a:pPr>
                      <a:r>
                        <a:rPr lang="en-US" sz="1600" dirty="0">
                          <a:solidFill>
                            <a:schemeClr val="tx1"/>
                          </a:solidFill>
                          <a:effectLst/>
                          <a:latin typeface="Arial" panose="020B0604020202020204" pitchFamily="34" charset="0"/>
                          <a:cs typeface="Arial" panose="020B0604020202020204" pitchFamily="34" charset="0"/>
                        </a:rPr>
                        <a:t>Wednesday, May 17, 2023</a:t>
                      </a:r>
                      <a:endPar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ServeDC submits applications to AmeriCorps</a:t>
                      </a:r>
                    </a:p>
                  </a:txBody>
                  <a:tcPr marL="68580" marR="68580" marT="0" marB="0" anchor="ctr"/>
                </a:tc>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435435255"/>
                  </a:ext>
                </a:extLst>
              </a:tr>
              <a:tr h="769228">
                <a:tc>
                  <a:txBody>
                    <a:bodyPr/>
                    <a:lstStyle/>
                    <a:p>
                      <a:pPr marL="0" marR="0">
                        <a:spcBef>
                          <a:spcPts val="0"/>
                        </a:spcBef>
                        <a:spcAft>
                          <a:spcPts val="0"/>
                        </a:spcAft>
                      </a:pPr>
                      <a:r>
                        <a:rPr lang="en-US" sz="1600" dirty="0">
                          <a:solidFill>
                            <a:schemeClr val="tx1"/>
                          </a:solidFill>
                          <a:effectLst/>
                          <a:latin typeface="Arial" panose="020B0604020202020204" pitchFamily="34" charset="0"/>
                          <a:cs typeface="Arial" panose="020B0604020202020204" pitchFamily="34" charset="0"/>
                        </a:rPr>
                        <a:t>Summer 2023</a:t>
                      </a:r>
                      <a:endPar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Final Awardees announced</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Award letters sent to subrecipients</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230789273"/>
                  </a:ext>
                </a:extLst>
              </a:tr>
            </a:tbl>
          </a:graphicData>
        </a:graphic>
      </p:graphicFrame>
    </p:spTree>
    <p:extLst>
      <p:ext uri="{BB962C8B-B14F-4D97-AF65-F5344CB8AC3E}">
        <p14:creationId xmlns:p14="http://schemas.microsoft.com/office/powerpoint/2010/main" val="227168787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1FEA9E5-6CAA-4768-8EA7-0FFB6BAE0845}"/>
              </a:ext>
            </a:extLst>
          </p:cNvPr>
          <p:cNvPicPr>
            <a:picLocks noGrp="1" noChangeAspect="1"/>
          </p:cNvPicPr>
          <p:nvPr>
            <p:ph type="pic" sz="quarter" idx="11"/>
          </p:nvPr>
        </p:nvPicPr>
        <p:blipFill rotWithShape="1">
          <a:blip r:embed="rId3" cstate="print">
            <a:extLst>
              <a:ext uri="{28A0092B-C50C-407E-A947-70E740481C1C}">
                <a14:useLocalDpi xmlns:a14="http://schemas.microsoft.com/office/drawing/2010/main" val="0"/>
              </a:ext>
            </a:extLst>
          </a:blip>
          <a:srcRect l="32774" r="21948"/>
          <a:stretch/>
        </p:blipFill>
        <p:spPr>
          <a:xfrm>
            <a:off x="6038851" y="857249"/>
            <a:ext cx="1552576" cy="5143501"/>
          </a:xfrm>
        </p:spPr>
      </p:pic>
      <p:sp>
        <p:nvSpPr>
          <p:cNvPr id="38" name="Прямоугольник 37"/>
          <p:cNvSpPr/>
          <p:nvPr/>
        </p:nvSpPr>
        <p:spPr>
          <a:xfrm>
            <a:off x="6038625" y="857249"/>
            <a:ext cx="1552334" cy="5143501"/>
          </a:xfrm>
          <a:prstGeom prst="rect">
            <a:avLst/>
          </a:prstGeom>
          <a:gradFill>
            <a:gsLst>
              <a:gs pos="67000">
                <a:srgbClr val="DA1884">
                  <a:alpha val="74000"/>
                </a:srgbClr>
              </a:gs>
              <a:gs pos="34000">
                <a:srgbClr val="FF671F">
                  <a:alpha val="81000"/>
                </a:srgbClr>
              </a:gs>
              <a:gs pos="3000">
                <a:srgbClr val="FFC955">
                  <a:alpha val="79000"/>
                </a:srgbClr>
              </a:gs>
              <a:gs pos="97000">
                <a:srgbClr val="653819">
                  <a:alpha val="84000"/>
                </a:srgbClr>
              </a:gs>
            </a:gsLst>
            <a:lin ang="6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5" name="AutoShape 3"/>
          <p:cNvSpPr>
            <a:spLocks noChangeAspect="1" noChangeArrowheads="1" noTextEdit="1"/>
          </p:cNvSpPr>
          <p:nvPr/>
        </p:nvSpPr>
        <p:spPr bwMode="auto">
          <a:xfrm>
            <a:off x="1194322" y="2101658"/>
            <a:ext cx="2595956" cy="723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13" tIns="22857" rIns="45713" bIns="22857" numCol="1" anchor="t" anchorCtr="0" compatLnSpc="1">
            <a:prstTxWarp prst="textNoShape">
              <a:avLst/>
            </a:prstTxWarp>
          </a:bodyPr>
          <a:lstStyle/>
          <a:p>
            <a:endParaRPr lang="en-US" sz="1350"/>
          </a:p>
        </p:txBody>
      </p:sp>
      <p:sp>
        <p:nvSpPr>
          <p:cNvPr id="26" name="TextBox 25"/>
          <p:cNvSpPr txBox="1"/>
          <p:nvPr/>
        </p:nvSpPr>
        <p:spPr>
          <a:xfrm>
            <a:off x="-228600" y="152400"/>
            <a:ext cx="5105400"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Session Objectives</a:t>
            </a:r>
          </a:p>
        </p:txBody>
      </p:sp>
      <p:pic>
        <p:nvPicPr>
          <p:cNvPr id="9" name="Picture Placeholder 8">
            <a:extLst>
              <a:ext uri="{FF2B5EF4-FFF2-40B4-BE49-F238E27FC236}">
                <a16:creationId xmlns:a16="http://schemas.microsoft.com/office/drawing/2014/main" id="{DCCCE825-0B2A-4676-BBF1-7F789AD86C45}"/>
              </a:ext>
            </a:extLst>
          </p:cNvPr>
          <p:cNvPicPr>
            <a:picLocks noGrp="1" noChangeAspect="1"/>
          </p:cNvPicPr>
          <p:nvPr>
            <p:ph type="pic" sz="quarter" idx="10"/>
          </p:nvPr>
        </p:nvPicPr>
        <p:blipFill rotWithShape="1">
          <a:blip r:embed="rId4" cstate="print">
            <a:extLst>
              <a:ext uri="{28A0092B-C50C-407E-A947-70E740481C1C}">
                <a14:useLocalDpi xmlns:a14="http://schemas.microsoft.com/office/drawing/2010/main" val="0"/>
              </a:ext>
            </a:extLst>
          </a:blip>
          <a:srcRect l="37823" r="22655"/>
          <a:stretch/>
        </p:blipFill>
        <p:spPr>
          <a:xfrm>
            <a:off x="4486275" y="857250"/>
            <a:ext cx="1552576" cy="2618971"/>
          </a:xfrm>
        </p:spPr>
      </p:pic>
      <p:pic>
        <p:nvPicPr>
          <p:cNvPr id="13" name="Picture Placeholder 12">
            <a:extLst>
              <a:ext uri="{FF2B5EF4-FFF2-40B4-BE49-F238E27FC236}">
                <a16:creationId xmlns:a16="http://schemas.microsoft.com/office/drawing/2014/main" id="{30CD8A03-51DA-4894-ADE6-DE10C869AAF7}"/>
              </a:ext>
            </a:extLst>
          </p:cNvPr>
          <p:cNvPicPr>
            <a:picLocks noGrp="1" noChangeAspect="1"/>
          </p:cNvPicPr>
          <p:nvPr>
            <p:ph type="pic" sz="quarter" idx="12"/>
          </p:nvPr>
        </p:nvPicPr>
        <p:blipFill rotWithShape="1">
          <a:blip r:embed="rId5" cstate="print">
            <a:extLst>
              <a:ext uri="{28A0092B-C50C-407E-A947-70E740481C1C}">
                <a14:useLocalDpi xmlns:a14="http://schemas.microsoft.com/office/drawing/2010/main" val="0"/>
              </a:ext>
            </a:extLst>
          </a:blip>
          <a:srcRect l="14439" r="59389"/>
          <a:stretch/>
        </p:blipFill>
        <p:spPr>
          <a:xfrm>
            <a:off x="7591424" y="857249"/>
            <a:ext cx="1552576" cy="3961790"/>
          </a:xfrm>
        </p:spPr>
      </p:pic>
      <p:sp>
        <p:nvSpPr>
          <p:cNvPr id="20" name="TextBox 19">
            <a:extLst>
              <a:ext uri="{FF2B5EF4-FFF2-40B4-BE49-F238E27FC236}">
                <a16:creationId xmlns:a16="http://schemas.microsoft.com/office/drawing/2014/main" id="{6004E966-C1C1-4E38-89B9-5A11158B91AD}"/>
              </a:ext>
            </a:extLst>
          </p:cNvPr>
          <p:cNvSpPr txBox="1"/>
          <p:nvPr/>
        </p:nvSpPr>
        <p:spPr>
          <a:xfrm>
            <a:off x="152400" y="1143000"/>
            <a:ext cx="6964615" cy="4970591"/>
          </a:xfrm>
          <a:prstGeom prst="rect">
            <a:avLst/>
          </a:prstGeom>
          <a:noFill/>
        </p:spPr>
        <p:txBody>
          <a:bodyPr wrap="square" rtlCol="0">
            <a:spAutoFit/>
          </a:bodyPr>
          <a:lstStyle/>
          <a:p>
            <a:pPr marL="342900" indent="-342900">
              <a:spcBef>
                <a:spcPts val="300"/>
              </a:spcBef>
              <a:spcAft>
                <a:spcPts val="300"/>
              </a:spcAft>
              <a:buFont typeface="Wingdings" panose="05000000000000000000" pitchFamily="2" charset="2"/>
              <a:buChar char="ü"/>
            </a:pPr>
            <a:r>
              <a:rPr lang="en-US" dirty="0">
                <a:latin typeface="Arial" panose="020B0604020202020204" pitchFamily="34" charset="0"/>
                <a:cs typeface="Arial" panose="020B0604020202020204" pitchFamily="34" charset="0"/>
              </a:rPr>
              <a:t>History of National Service</a:t>
            </a:r>
          </a:p>
          <a:p>
            <a:pPr marL="342900" indent="-342900">
              <a:spcBef>
                <a:spcPts val="300"/>
              </a:spcBef>
              <a:spcAft>
                <a:spcPts val="300"/>
              </a:spcAft>
              <a:buFont typeface="Wingdings" panose="05000000000000000000" pitchFamily="2" charset="2"/>
              <a:buChar char="ü"/>
            </a:pPr>
            <a:r>
              <a:rPr lang="en-US" dirty="0">
                <a:latin typeface="Arial" panose="020B0604020202020204" pitchFamily="34" charset="0"/>
                <a:cs typeface="Arial" panose="020B0604020202020204" pitchFamily="34" charset="0"/>
              </a:rPr>
              <a:t>AmeriCorps:  What Is It?</a:t>
            </a:r>
          </a:p>
          <a:p>
            <a:pPr marL="342900" indent="-342900">
              <a:spcBef>
                <a:spcPts val="300"/>
              </a:spcBef>
              <a:spcAft>
                <a:spcPts val="300"/>
              </a:spcAft>
              <a:buFont typeface="Wingdings" panose="05000000000000000000" pitchFamily="2" charset="2"/>
              <a:buChar char="ü"/>
            </a:pPr>
            <a:r>
              <a:rPr lang="en-US" dirty="0">
                <a:latin typeface="Arial" panose="020B0604020202020204" pitchFamily="34" charset="0"/>
                <a:cs typeface="Arial" panose="020B0604020202020204" pitchFamily="34" charset="0"/>
              </a:rPr>
              <a:t>Who is Serve DC?</a:t>
            </a:r>
          </a:p>
          <a:p>
            <a:pPr marL="342900" indent="-342900">
              <a:spcBef>
                <a:spcPts val="300"/>
              </a:spcBef>
              <a:spcAft>
                <a:spcPts val="300"/>
              </a:spcAft>
              <a:buFont typeface="Wingdings" panose="05000000000000000000" pitchFamily="2" charset="2"/>
              <a:buChar char="ü"/>
            </a:pPr>
            <a:r>
              <a:rPr lang="en-US" dirty="0">
                <a:latin typeface="Arial" panose="020B0604020202020204" pitchFamily="34" charset="0"/>
                <a:cs typeface="Arial" panose="020B0604020202020204" pitchFamily="34" charset="0"/>
              </a:rPr>
              <a:t>What AmeriCorps Programs Do</a:t>
            </a:r>
          </a:p>
          <a:p>
            <a:pPr marL="342900" indent="-342900">
              <a:spcBef>
                <a:spcPts val="300"/>
              </a:spcBef>
              <a:spcAft>
                <a:spcPts val="300"/>
              </a:spcAft>
              <a:buFont typeface="Wingdings" panose="05000000000000000000" pitchFamily="2" charset="2"/>
              <a:buChar char="ü"/>
            </a:pPr>
            <a:r>
              <a:rPr lang="en-US" dirty="0">
                <a:latin typeface="Arial" panose="020B0604020202020204" pitchFamily="34" charset="0"/>
                <a:cs typeface="Arial" panose="020B0604020202020204" pitchFamily="34" charset="0"/>
              </a:rPr>
              <a:t>Who Are AmeriCorps Members?</a:t>
            </a:r>
          </a:p>
          <a:p>
            <a:pPr marL="342900" indent="-342900">
              <a:spcBef>
                <a:spcPts val="300"/>
              </a:spcBef>
              <a:spcAft>
                <a:spcPts val="300"/>
              </a:spcAft>
              <a:buFont typeface="Wingdings" panose="05000000000000000000" pitchFamily="2" charset="2"/>
              <a:buChar char="ü"/>
            </a:pPr>
            <a:r>
              <a:rPr lang="en-US" dirty="0">
                <a:latin typeface="Arial" panose="020B0604020202020204" pitchFamily="34" charset="0"/>
                <a:cs typeface="Arial" panose="020B0604020202020204" pitchFamily="34" charset="0"/>
              </a:rPr>
              <a:t>Member Terminology</a:t>
            </a:r>
          </a:p>
          <a:p>
            <a:pPr marL="342900" indent="-342900">
              <a:spcBef>
                <a:spcPts val="300"/>
              </a:spcBef>
              <a:spcAft>
                <a:spcPts val="300"/>
              </a:spcAft>
              <a:buFont typeface="Wingdings" panose="05000000000000000000" pitchFamily="2" charset="2"/>
              <a:buChar char="ü"/>
            </a:pPr>
            <a:r>
              <a:rPr lang="en-US" dirty="0">
                <a:latin typeface="Arial" panose="020B0604020202020204" pitchFamily="34" charset="0"/>
                <a:cs typeface="Arial" panose="020B0604020202020204" pitchFamily="34" charset="0"/>
              </a:rPr>
              <a:t>Application and Review Process</a:t>
            </a:r>
          </a:p>
          <a:p>
            <a:pPr marL="342900" indent="-342900">
              <a:spcBef>
                <a:spcPts val="300"/>
              </a:spcBef>
              <a:spcAft>
                <a:spcPts val="300"/>
              </a:spcAft>
              <a:buFont typeface="Wingdings" panose="05000000000000000000" pitchFamily="2" charset="2"/>
              <a:buChar char="ü"/>
            </a:pPr>
            <a:r>
              <a:rPr lang="en-US" dirty="0">
                <a:latin typeface="Arial" panose="020B0604020202020204" pitchFamily="34" charset="0"/>
                <a:cs typeface="Arial" panose="020B0604020202020204" pitchFamily="34" charset="0"/>
              </a:rPr>
              <a:t>Application Expectations and Scoring</a:t>
            </a:r>
          </a:p>
          <a:p>
            <a:pPr marL="342900" indent="-342900">
              <a:spcBef>
                <a:spcPts val="300"/>
              </a:spcBef>
              <a:spcAft>
                <a:spcPts val="300"/>
              </a:spcAft>
              <a:buFont typeface="Wingdings" panose="05000000000000000000" pitchFamily="2" charset="2"/>
              <a:buChar char="ü"/>
            </a:pPr>
            <a:r>
              <a:rPr lang="en-US" dirty="0">
                <a:latin typeface="Arial" panose="020B0604020202020204" pitchFamily="34" charset="0"/>
                <a:cs typeface="Arial" panose="020B0604020202020204" pitchFamily="34" charset="0"/>
              </a:rPr>
              <a:t>Best Practices in Demonstrating Evidence</a:t>
            </a:r>
          </a:p>
          <a:p>
            <a:pPr marL="342900" indent="-342900">
              <a:spcBef>
                <a:spcPts val="300"/>
              </a:spcBef>
              <a:spcAft>
                <a:spcPts val="300"/>
              </a:spcAft>
              <a:buFont typeface="Wingdings" panose="05000000000000000000" pitchFamily="2" charset="2"/>
              <a:buChar char="ü"/>
            </a:pPr>
            <a:r>
              <a:rPr lang="en-US" dirty="0">
                <a:latin typeface="Arial" panose="020B0604020202020204" pitchFamily="34" charset="0"/>
                <a:cs typeface="Arial" panose="020B0604020202020204" pitchFamily="34" charset="0"/>
              </a:rPr>
              <a:t>Best Practices in Budget Development</a:t>
            </a:r>
          </a:p>
          <a:p>
            <a:pPr marL="342900" indent="-342900">
              <a:spcBef>
                <a:spcPts val="300"/>
              </a:spcBef>
              <a:spcAft>
                <a:spcPts val="300"/>
              </a:spcAft>
              <a:buFont typeface="Wingdings" panose="05000000000000000000" pitchFamily="2" charset="2"/>
              <a:buChar char="ü"/>
            </a:pPr>
            <a:r>
              <a:rPr lang="en-US" dirty="0">
                <a:latin typeface="Arial" panose="020B0604020202020204" pitchFamily="34" charset="0"/>
                <a:cs typeface="Arial" panose="020B0604020202020204" pitchFamily="34" charset="0"/>
              </a:rPr>
              <a:t>Submitting Your Application in </a:t>
            </a:r>
            <a:r>
              <a:rPr lang="en-US" dirty="0" err="1">
                <a:latin typeface="Arial" panose="020B0604020202020204" pitchFamily="34" charset="0"/>
                <a:cs typeface="Arial" panose="020B0604020202020204" pitchFamily="34" charset="0"/>
              </a:rPr>
              <a:t>eGrants</a:t>
            </a:r>
            <a:r>
              <a:rPr lang="en-US" dirty="0">
                <a:latin typeface="Arial" panose="020B0604020202020204" pitchFamily="34" charset="0"/>
                <a:cs typeface="Arial" panose="020B0604020202020204" pitchFamily="34" charset="0"/>
              </a:rPr>
              <a:t>!</a:t>
            </a:r>
          </a:p>
          <a:p>
            <a:pPr marL="342900" indent="-342900">
              <a:spcBef>
                <a:spcPts val="300"/>
              </a:spcBef>
              <a:spcAft>
                <a:spcPts val="300"/>
              </a:spcAft>
              <a:buFont typeface="Wingdings" panose="05000000000000000000" pitchFamily="2" charset="2"/>
              <a:buChar char="ü"/>
            </a:pPr>
            <a:r>
              <a:rPr lang="en-US" dirty="0">
                <a:latin typeface="Arial" panose="020B0604020202020204" pitchFamily="34" charset="0"/>
                <a:cs typeface="Arial" panose="020B0604020202020204" pitchFamily="34" charset="0"/>
              </a:rPr>
              <a:t>Prohibited Activities</a:t>
            </a:r>
          </a:p>
          <a:p>
            <a:pPr marL="342900" indent="-342900">
              <a:spcBef>
                <a:spcPts val="300"/>
              </a:spcBef>
              <a:spcAft>
                <a:spcPts val="300"/>
              </a:spcAft>
              <a:buFont typeface="Wingdings" panose="05000000000000000000" pitchFamily="2" charset="2"/>
              <a:buChar char="ü"/>
            </a:pPr>
            <a:r>
              <a:rPr lang="en-US" dirty="0">
                <a:latin typeface="Arial" panose="020B0604020202020204" pitchFamily="34" charset="0"/>
                <a:cs typeface="Arial" panose="020B0604020202020204" pitchFamily="34" charset="0"/>
              </a:rPr>
              <a:t>Process and Deadlines</a:t>
            </a:r>
          </a:p>
          <a:p>
            <a:pPr marL="342900" indent="-342900">
              <a:spcBef>
                <a:spcPts val="300"/>
              </a:spcBef>
              <a:spcAft>
                <a:spcPts val="300"/>
              </a:spcAft>
              <a:buFont typeface="Wingdings" panose="05000000000000000000" pitchFamily="2" charset="2"/>
              <a:buChar char="ü"/>
            </a:pPr>
            <a:r>
              <a:rPr lang="en-US" dirty="0">
                <a:latin typeface="Arial" panose="020B0604020202020204" pitchFamily="34" charset="0"/>
                <a:cs typeface="Arial" panose="020B0604020202020204" pitchFamily="34" charset="0"/>
              </a:rPr>
              <a:t>Resources</a:t>
            </a:r>
          </a:p>
        </p:txBody>
      </p:sp>
      <p:grpSp>
        <p:nvGrpSpPr>
          <p:cNvPr id="21" name="Group 20">
            <a:extLst>
              <a:ext uri="{FF2B5EF4-FFF2-40B4-BE49-F238E27FC236}">
                <a16:creationId xmlns:a16="http://schemas.microsoft.com/office/drawing/2014/main" id="{77413FE1-8C7C-4AFE-977F-EA15C9C74A16}"/>
              </a:ext>
            </a:extLst>
          </p:cNvPr>
          <p:cNvGrpSpPr/>
          <p:nvPr/>
        </p:nvGrpSpPr>
        <p:grpSpPr>
          <a:xfrm>
            <a:off x="5181600" y="6172200"/>
            <a:ext cx="3856771" cy="382469"/>
            <a:chOff x="9950101" y="9315355"/>
            <a:chExt cx="7713542" cy="764938"/>
          </a:xfrm>
        </p:grpSpPr>
        <p:pic>
          <p:nvPicPr>
            <p:cNvPr id="22" name="Picture 21" descr="Logo&#10;&#10;Description automatically generated">
              <a:extLst>
                <a:ext uri="{FF2B5EF4-FFF2-40B4-BE49-F238E27FC236}">
                  <a16:creationId xmlns:a16="http://schemas.microsoft.com/office/drawing/2014/main" id="{32271D90-41F8-4BA0-8597-A72991D9A70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50101" y="9563100"/>
              <a:ext cx="2286000" cy="517193"/>
            </a:xfrm>
            <a:prstGeom prst="rect">
              <a:avLst/>
            </a:prstGeom>
          </p:spPr>
        </p:pic>
        <p:pic>
          <p:nvPicPr>
            <p:cNvPr id="23" name="Picture 22" descr="Logo&#10;&#10;Description automatically generated">
              <a:extLst>
                <a:ext uri="{FF2B5EF4-FFF2-40B4-BE49-F238E27FC236}">
                  <a16:creationId xmlns:a16="http://schemas.microsoft.com/office/drawing/2014/main" id="{37EC8132-5AA0-4644-BFFB-6CF4485FB59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801599" y="9315355"/>
              <a:ext cx="1569737" cy="684866"/>
            </a:xfrm>
            <a:prstGeom prst="rect">
              <a:avLst/>
            </a:prstGeom>
          </p:spPr>
        </p:pic>
        <p:pic>
          <p:nvPicPr>
            <p:cNvPr id="24" name="Picture 23" descr="Shape&#10;&#10;Description automatically generated with medium confidence">
              <a:extLst>
                <a:ext uri="{FF2B5EF4-FFF2-40B4-BE49-F238E27FC236}">
                  <a16:creationId xmlns:a16="http://schemas.microsoft.com/office/drawing/2014/main" id="{0A6808D9-E90C-47B4-8793-1B2D2501FFD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935200" y="9490771"/>
              <a:ext cx="2728443" cy="509450"/>
            </a:xfrm>
            <a:prstGeom prst="rect">
              <a:avLst/>
            </a:prstGeom>
          </p:spPr>
        </p:pic>
        <p:cxnSp>
          <p:nvCxnSpPr>
            <p:cNvPr id="27" name="Straight Connector 26">
              <a:extLst>
                <a:ext uri="{FF2B5EF4-FFF2-40B4-BE49-F238E27FC236}">
                  <a16:creationId xmlns:a16="http://schemas.microsoft.com/office/drawing/2014/main" id="{021FA73B-AC97-42FB-BF0B-245E3FC320FD}"/>
                </a:ext>
              </a:extLst>
            </p:cNvPr>
            <p:cNvCxnSpPr/>
            <p:nvPr/>
          </p:nvCxnSpPr>
          <p:spPr>
            <a:xfrm>
              <a:off x="12496800" y="9471660"/>
              <a:ext cx="0" cy="548640"/>
            </a:xfrm>
            <a:prstGeom prst="line">
              <a:avLst/>
            </a:prstGeom>
            <a:ln w="6350" cap="sq">
              <a:solidFill>
                <a:schemeClr val="bg1">
                  <a:lumMod val="75000"/>
                </a:schemeClr>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9CA84BE-8956-4272-9E91-A91E6DE71964}"/>
                </a:ext>
              </a:extLst>
            </p:cNvPr>
            <p:cNvCxnSpPr/>
            <p:nvPr/>
          </p:nvCxnSpPr>
          <p:spPr>
            <a:xfrm>
              <a:off x="14630400" y="9473184"/>
              <a:ext cx="0" cy="548640"/>
            </a:xfrm>
            <a:prstGeom prst="line">
              <a:avLst/>
            </a:prstGeom>
            <a:ln w="6350" cap="sq">
              <a:solidFill>
                <a:schemeClr val="bg1">
                  <a:lumMod val="75000"/>
                </a:schemeClr>
              </a:solidFill>
              <a:beve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30674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40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40000">
                                          <p:cBhvr additive="base">
                                            <p:cTn id="7" dur="900" fill="hold"/>
                                            <p:tgtEl>
                                              <p:spTgt spid="9"/>
                                            </p:tgtEl>
                                            <p:attrNameLst>
                                              <p:attrName>ppt_x</p:attrName>
                                            </p:attrNameLst>
                                          </p:cBhvr>
                                          <p:tavLst>
                                            <p:tav tm="0">
                                              <p:val>
                                                <p:strVal val="#ppt_x"/>
                                              </p:val>
                                            </p:tav>
                                            <p:tav tm="100000">
                                              <p:val>
                                                <p:strVal val="#ppt_x"/>
                                              </p:val>
                                            </p:tav>
                                          </p:tavLst>
                                        </p:anim>
                                        <p:anim calcmode="lin" valueType="num" p14:bounceEnd="40000">
                                          <p:cBhvr additive="base">
                                            <p:cTn id="8" dur="9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40000">
                                      <p:stCondLst>
                                        <p:cond delay="500"/>
                                      </p:stCondLst>
                                      <p:childTnLst>
                                        <p:set>
                                          <p:cBhvr>
                                            <p:cTn id="10" dur="1" fill="hold">
                                              <p:stCondLst>
                                                <p:cond delay="0"/>
                                              </p:stCondLst>
                                            </p:cTn>
                                            <p:tgtEl>
                                              <p:spTgt spid="11"/>
                                            </p:tgtEl>
                                            <p:attrNameLst>
                                              <p:attrName>style.visibility</p:attrName>
                                            </p:attrNameLst>
                                          </p:cBhvr>
                                          <p:to>
                                            <p:strVal val="visible"/>
                                          </p:to>
                                        </p:set>
                                        <p:anim calcmode="lin" valueType="num" p14:bounceEnd="40000">
                                          <p:cBhvr additive="base">
                                            <p:cTn id="11" dur="900" fill="hold"/>
                                            <p:tgtEl>
                                              <p:spTgt spid="11"/>
                                            </p:tgtEl>
                                            <p:attrNameLst>
                                              <p:attrName>ppt_x</p:attrName>
                                            </p:attrNameLst>
                                          </p:cBhvr>
                                          <p:tavLst>
                                            <p:tav tm="0">
                                              <p:val>
                                                <p:strVal val="#ppt_x"/>
                                              </p:val>
                                            </p:tav>
                                            <p:tav tm="100000">
                                              <p:val>
                                                <p:strVal val="#ppt_x"/>
                                              </p:val>
                                            </p:tav>
                                          </p:tavLst>
                                        </p:anim>
                                        <p:anim calcmode="lin" valueType="num" p14:bounceEnd="40000">
                                          <p:cBhvr additive="base">
                                            <p:cTn id="12" dur="9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14:presetBounceEnd="40000">
                                      <p:stCondLst>
                                        <p:cond delay="1000"/>
                                      </p:stCondLst>
                                      <p:childTnLst>
                                        <p:set>
                                          <p:cBhvr>
                                            <p:cTn id="14" dur="1" fill="hold">
                                              <p:stCondLst>
                                                <p:cond delay="0"/>
                                              </p:stCondLst>
                                            </p:cTn>
                                            <p:tgtEl>
                                              <p:spTgt spid="13"/>
                                            </p:tgtEl>
                                            <p:attrNameLst>
                                              <p:attrName>style.visibility</p:attrName>
                                            </p:attrNameLst>
                                          </p:cBhvr>
                                          <p:to>
                                            <p:strVal val="visible"/>
                                          </p:to>
                                        </p:set>
                                        <p:anim calcmode="lin" valueType="num" p14:bounceEnd="40000">
                                          <p:cBhvr additive="base">
                                            <p:cTn id="15" dur="900" fill="hold"/>
                                            <p:tgtEl>
                                              <p:spTgt spid="13"/>
                                            </p:tgtEl>
                                            <p:attrNameLst>
                                              <p:attrName>ppt_x</p:attrName>
                                            </p:attrNameLst>
                                          </p:cBhvr>
                                          <p:tavLst>
                                            <p:tav tm="0">
                                              <p:val>
                                                <p:strVal val="#ppt_x"/>
                                              </p:val>
                                            </p:tav>
                                            <p:tav tm="100000">
                                              <p:val>
                                                <p:strVal val="#ppt_x"/>
                                              </p:val>
                                            </p:tav>
                                          </p:tavLst>
                                        </p:anim>
                                        <p:anim calcmode="lin" valueType="num" p14:bounceEnd="40000">
                                          <p:cBhvr additive="base">
                                            <p:cTn id="16" dur="900" fill="hold"/>
                                            <p:tgtEl>
                                              <p:spTgt spid="13"/>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125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9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900" fill="hold"/>
                                            <p:tgtEl>
                                              <p:spTgt spid="9"/>
                                            </p:tgtEl>
                                            <p:attrNameLst>
                                              <p:attrName>ppt_x</p:attrName>
                                            </p:attrNameLst>
                                          </p:cBhvr>
                                          <p:tavLst>
                                            <p:tav tm="0">
                                              <p:val>
                                                <p:strVal val="#ppt_x"/>
                                              </p:val>
                                            </p:tav>
                                            <p:tav tm="100000">
                                              <p:val>
                                                <p:strVal val="#ppt_x"/>
                                              </p:val>
                                            </p:tav>
                                          </p:tavLst>
                                        </p:anim>
                                        <p:anim calcmode="lin" valueType="num">
                                          <p:cBhvr additive="base">
                                            <p:cTn id="8" dur="9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5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900" fill="hold"/>
                                            <p:tgtEl>
                                              <p:spTgt spid="11"/>
                                            </p:tgtEl>
                                            <p:attrNameLst>
                                              <p:attrName>ppt_x</p:attrName>
                                            </p:attrNameLst>
                                          </p:cBhvr>
                                          <p:tavLst>
                                            <p:tav tm="0">
                                              <p:val>
                                                <p:strVal val="#ppt_x"/>
                                              </p:val>
                                            </p:tav>
                                            <p:tav tm="100000">
                                              <p:val>
                                                <p:strVal val="#ppt_x"/>
                                              </p:val>
                                            </p:tav>
                                          </p:tavLst>
                                        </p:anim>
                                        <p:anim calcmode="lin" valueType="num">
                                          <p:cBhvr additive="base">
                                            <p:cTn id="12" dur="9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10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900" fill="hold"/>
                                            <p:tgtEl>
                                              <p:spTgt spid="13"/>
                                            </p:tgtEl>
                                            <p:attrNameLst>
                                              <p:attrName>ppt_x</p:attrName>
                                            </p:attrNameLst>
                                          </p:cBhvr>
                                          <p:tavLst>
                                            <p:tav tm="0">
                                              <p:val>
                                                <p:strVal val="#ppt_x"/>
                                              </p:val>
                                            </p:tav>
                                            <p:tav tm="100000">
                                              <p:val>
                                                <p:strVal val="#ppt_x"/>
                                              </p:val>
                                            </p:tav>
                                          </p:tavLst>
                                        </p:anim>
                                        <p:anim calcmode="lin" valueType="num">
                                          <p:cBhvr additive="base">
                                            <p:cTn id="16" dur="900" fill="hold"/>
                                            <p:tgtEl>
                                              <p:spTgt spid="13"/>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125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900"/>
                                            <p:tgtEl>
                                              <p:spTgt spid="38"/>
                                            </p:tgtEl>
                                          </p:cBhvr>
                                        </p:animEffect>
                                      </p:childTnLst>
                                    </p:cTn>
                                  </p:par>
                                  <p:par>
                                    <p:cTn id="20" presetID="10" presetClass="entr" presetSubtype="0" fill="hold" nodeType="withEffect">
                                      <p:stCondLst>
                                        <p:cond delay="175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04-SHAPE">
            <a:extLst>
              <a:ext uri="{FF2B5EF4-FFF2-40B4-BE49-F238E27FC236}">
                <a16:creationId xmlns:a16="http://schemas.microsoft.com/office/drawing/2014/main" id="{068DE60E-A290-40AB-BF2E-E6C9DA9EE9D1}"/>
              </a:ext>
            </a:extLst>
          </p:cNvPr>
          <p:cNvSpPr/>
          <p:nvPr/>
        </p:nvSpPr>
        <p:spPr>
          <a:xfrm>
            <a:off x="4086225" y="-12880"/>
            <a:ext cx="5057775" cy="6870879"/>
          </a:xfrm>
          <a:prstGeom prst="rect">
            <a:avLst/>
          </a:prstGeom>
          <a:gradFill>
            <a:gsLst>
              <a:gs pos="100000">
                <a:srgbClr val="FF671F"/>
              </a:gs>
              <a:gs pos="0">
                <a:srgbClr val="DA1884"/>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03-SHAPE">
            <a:extLst>
              <a:ext uri="{FF2B5EF4-FFF2-40B4-BE49-F238E27FC236}">
                <a16:creationId xmlns:a16="http://schemas.microsoft.com/office/drawing/2014/main" id="{DBEE010F-8C95-4AE5-A300-8AD53FCC553C}"/>
              </a:ext>
            </a:extLst>
          </p:cNvPr>
          <p:cNvSpPr/>
          <p:nvPr/>
        </p:nvSpPr>
        <p:spPr>
          <a:xfrm>
            <a:off x="4086224" y="228600"/>
            <a:ext cx="4905375" cy="59436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CA632AE7-A546-4FB7-AA55-66DE4A53096B}"/>
              </a:ext>
            </a:extLst>
          </p:cNvPr>
          <p:cNvGrpSpPr/>
          <p:nvPr/>
        </p:nvGrpSpPr>
        <p:grpSpPr>
          <a:xfrm>
            <a:off x="5181600" y="6172200"/>
            <a:ext cx="3856771" cy="353235"/>
            <a:chOff x="9950101" y="9315355"/>
            <a:chExt cx="7713542" cy="706469"/>
          </a:xfrm>
        </p:grpSpPr>
        <p:pic>
          <p:nvPicPr>
            <p:cNvPr id="20" name="Picture 19">
              <a:extLst>
                <a:ext uri="{FF2B5EF4-FFF2-40B4-BE49-F238E27FC236}">
                  <a16:creationId xmlns:a16="http://schemas.microsoft.com/office/drawing/2014/main" id="{D9400DAF-A079-4024-A3AC-88693B78264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950101" y="9486900"/>
              <a:ext cx="2286000" cy="517192"/>
            </a:xfrm>
            <a:prstGeom prst="rect">
              <a:avLst/>
            </a:prstGeom>
          </p:spPr>
        </p:pic>
        <p:pic>
          <p:nvPicPr>
            <p:cNvPr id="21" name="Picture 20">
              <a:extLst>
                <a:ext uri="{FF2B5EF4-FFF2-40B4-BE49-F238E27FC236}">
                  <a16:creationId xmlns:a16="http://schemas.microsoft.com/office/drawing/2014/main" id="{70995266-1D02-4295-B2A6-1F2B21C57E9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2801599" y="9315355"/>
              <a:ext cx="1569737" cy="684865"/>
            </a:xfrm>
            <a:prstGeom prst="rect">
              <a:avLst/>
            </a:prstGeom>
          </p:spPr>
        </p:pic>
        <p:pic>
          <p:nvPicPr>
            <p:cNvPr id="22" name="Picture 21">
              <a:extLst>
                <a:ext uri="{FF2B5EF4-FFF2-40B4-BE49-F238E27FC236}">
                  <a16:creationId xmlns:a16="http://schemas.microsoft.com/office/drawing/2014/main" id="{DE36C03E-9001-4434-9BD2-37DB63182CE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4935200" y="9490771"/>
              <a:ext cx="2728443" cy="509449"/>
            </a:xfrm>
            <a:prstGeom prst="rect">
              <a:avLst/>
            </a:prstGeom>
          </p:spPr>
        </p:pic>
        <p:cxnSp>
          <p:nvCxnSpPr>
            <p:cNvPr id="23" name="Straight Connector 22">
              <a:extLst>
                <a:ext uri="{FF2B5EF4-FFF2-40B4-BE49-F238E27FC236}">
                  <a16:creationId xmlns:a16="http://schemas.microsoft.com/office/drawing/2014/main" id="{B5153840-2DDE-4523-826B-5C5C55689FD3}"/>
                </a:ext>
              </a:extLst>
            </p:cNvPr>
            <p:cNvCxnSpPr/>
            <p:nvPr/>
          </p:nvCxnSpPr>
          <p:spPr>
            <a:xfrm>
              <a:off x="12496800" y="9471660"/>
              <a:ext cx="0" cy="548640"/>
            </a:xfrm>
            <a:prstGeom prst="line">
              <a:avLst/>
            </a:prstGeom>
            <a:ln w="6350" cap="sq">
              <a:solidFill>
                <a:schemeClr val="bg1">
                  <a:lumMod val="75000"/>
                </a:schemeClr>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783E856-C9A5-4165-8EB3-E5FE9F2F1174}"/>
                </a:ext>
              </a:extLst>
            </p:cNvPr>
            <p:cNvCxnSpPr/>
            <p:nvPr/>
          </p:nvCxnSpPr>
          <p:spPr>
            <a:xfrm>
              <a:off x="14630400" y="9473184"/>
              <a:ext cx="0" cy="548640"/>
            </a:xfrm>
            <a:prstGeom prst="line">
              <a:avLst/>
            </a:prstGeom>
            <a:ln w="6350" cap="sq">
              <a:solidFill>
                <a:schemeClr val="bg1">
                  <a:lumMod val="75000"/>
                </a:schemeClr>
              </a:solidFill>
              <a:bevel/>
              <a:headEnd type="none"/>
              <a:tailEnd type="none"/>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C7C33460-47CC-4E17-B70C-68CEDC05B589}"/>
              </a:ext>
            </a:extLst>
          </p:cNvPr>
          <p:cNvSpPr txBox="1"/>
          <p:nvPr/>
        </p:nvSpPr>
        <p:spPr>
          <a:xfrm>
            <a:off x="304800" y="312738"/>
            <a:ext cx="8534400" cy="707886"/>
          </a:xfrm>
          <a:prstGeom prst="rect">
            <a:avLst/>
          </a:prstGeom>
          <a:ln>
            <a:solidFill>
              <a:schemeClr val="tx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4000" dirty="0">
                <a:latin typeface="Arial" panose="020B0604020202020204" pitchFamily="34" charset="0"/>
                <a:cs typeface="Arial" panose="020B0604020202020204" pitchFamily="34" charset="0"/>
              </a:rPr>
              <a:t>Looking for More Information?</a:t>
            </a:r>
          </a:p>
        </p:txBody>
      </p:sp>
      <p:sp>
        <p:nvSpPr>
          <p:cNvPr id="11" name="Rectangle 10">
            <a:extLst>
              <a:ext uri="{FF2B5EF4-FFF2-40B4-BE49-F238E27FC236}">
                <a16:creationId xmlns:a16="http://schemas.microsoft.com/office/drawing/2014/main" id="{0FBC7090-09E5-4CF1-83DD-51CF090DA923}"/>
              </a:ext>
            </a:extLst>
          </p:cNvPr>
          <p:cNvSpPr/>
          <p:nvPr/>
        </p:nvSpPr>
        <p:spPr>
          <a:xfrm>
            <a:off x="223520" y="1944237"/>
            <a:ext cx="8361551" cy="92333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Managing AmeriCorps Grants:</a:t>
            </a:r>
          </a:p>
          <a:p>
            <a:pPr marL="233363" marR="0" lvl="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6"/>
              </a:rPr>
              <a:t>www.nationalservice.gov/build-your-capacity/grants/managing-americorps-grants</a:t>
            </a:r>
            <a:endPar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2CBFB9EB-892D-498E-8E55-BC70E338F95A}"/>
              </a:ext>
            </a:extLst>
          </p:cNvPr>
          <p:cNvSpPr/>
          <p:nvPr/>
        </p:nvSpPr>
        <p:spPr>
          <a:xfrm>
            <a:off x="223520" y="2895600"/>
            <a:ext cx="8001000" cy="92333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Grant Terms and Conditions:</a:t>
            </a:r>
          </a:p>
          <a:p>
            <a:pPr marL="173038" marR="0" lvl="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7"/>
              </a:rPr>
              <a:t>www.nationalservice.gov/resources/financial-managment/terms-conditions-and-certifications-assurances-cncs-grants</a:t>
            </a:r>
            <a:endPar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9725A601-CA98-4884-B073-E09D5D358D9E}"/>
              </a:ext>
            </a:extLst>
          </p:cNvPr>
          <p:cNvSpPr/>
          <p:nvPr/>
        </p:nvSpPr>
        <p:spPr>
          <a:xfrm>
            <a:off x="228600" y="4039892"/>
            <a:ext cx="7848600" cy="92333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GPR Resources:</a:t>
            </a:r>
          </a:p>
          <a:p>
            <a:pPr marL="173038" marR="0" lvl="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8"/>
              </a:rPr>
              <a:t>www.nationalservice.gov/build-your-capacity/grants/managing-americorps-grants/americorps-state-and-national-grantee-process</a:t>
            </a:r>
            <a:endPar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EB6F8130-290E-4A4E-86A8-61CD21F70D49}"/>
              </a:ext>
            </a:extLst>
          </p:cNvPr>
          <p:cNvSpPr/>
          <p:nvPr/>
        </p:nvSpPr>
        <p:spPr>
          <a:xfrm>
            <a:off x="228600" y="5181600"/>
            <a:ext cx="6705600"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AmeriCorps State and National Knowledge Network:</a:t>
            </a:r>
          </a:p>
          <a:p>
            <a:pPr marL="173038" marR="0" lvl="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9"/>
              </a:rPr>
              <a:t>www.nationalservice.gov/resources/americorps</a:t>
            </a:r>
            <a:endPar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802756A9-9902-4777-8F2D-4EA19306B74D}"/>
              </a:ext>
            </a:extLst>
          </p:cNvPr>
          <p:cNvSpPr/>
          <p:nvPr/>
        </p:nvSpPr>
        <p:spPr>
          <a:xfrm>
            <a:off x="223520" y="1140601"/>
            <a:ext cx="6705600"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Sign up for CNCS email list:</a:t>
            </a:r>
          </a:p>
          <a:p>
            <a:pPr marL="173038" marR="0" lvl="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10"/>
              </a:rPr>
              <a:t>www.nationalservice.gov</a:t>
            </a:r>
            <a:r>
              <a:rPr kumimoji="0" lang="en-US"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“Sign up to stay informed!” </a:t>
            </a:r>
            <a:endParaRPr kumimoji="0" lang="en-US"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590961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04-SHAPE">
            <a:extLst>
              <a:ext uri="{FF2B5EF4-FFF2-40B4-BE49-F238E27FC236}">
                <a16:creationId xmlns:a16="http://schemas.microsoft.com/office/drawing/2014/main" id="{068DE60E-A290-40AB-BF2E-E6C9DA9EE9D1}"/>
              </a:ext>
            </a:extLst>
          </p:cNvPr>
          <p:cNvSpPr/>
          <p:nvPr/>
        </p:nvSpPr>
        <p:spPr>
          <a:xfrm>
            <a:off x="4086225" y="0"/>
            <a:ext cx="5057775" cy="6858000"/>
          </a:xfrm>
          <a:prstGeom prst="rect">
            <a:avLst/>
          </a:prstGeom>
          <a:gradFill>
            <a:gsLst>
              <a:gs pos="100000">
                <a:srgbClr val="FF671F"/>
              </a:gs>
              <a:gs pos="0">
                <a:srgbClr val="DA1884"/>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03-SHAPE">
            <a:extLst>
              <a:ext uri="{FF2B5EF4-FFF2-40B4-BE49-F238E27FC236}">
                <a16:creationId xmlns:a16="http://schemas.microsoft.com/office/drawing/2014/main" id="{DBEE010F-8C95-4AE5-A300-8AD53FCC553C}"/>
              </a:ext>
            </a:extLst>
          </p:cNvPr>
          <p:cNvSpPr/>
          <p:nvPr/>
        </p:nvSpPr>
        <p:spPr>
          <a:xfrm>
            <a:off x="4086224" y="228600"/>
            <a:ext cx="4905375" cy="59436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CA632AE7-A546-4FB7-AA55-66DE4A53096B}"/>
              </a:ext>
            </a:extLst>
          </p:cNvPr>
          <p:cNvGrpSpPr/>
          <p:nvPr/>
        </p:nvGrpSpPr>
        <p:grpSpPr>
          <a:xfrm>
            <a:off x="5181600" y="6172200"/>
            <a:ext cx="3856771" cy="353235"/>
            <a:chOff x="9950101" y="9315355"/>
            <a:chExt cx="7713542" cy="706469"/>
          </a:xfrm>
        </p:grpSpPr>
        <p:pic>
          <p:nvPicPr>
            <p:cNvPr id="20" name="Picture 19">
              <a:extLst>
                <a:ext uri="{FF2B5EF4-FFF2-40B4-BE49-F238E27FC236}">
                  <a16:creationId xmlns:a16="http://schemas.microsoft.com/office/drawing/2014/main" id="{D9400DAF-A079-4024-A3AC-88693B78264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950101" y="9486900"/>
              <a:ext cx="2286000" cy="517192"/>
            </a:xfrm>
            <a:prstGeom prst="rect">
              <a:avLst/>
            </a:prstGeom>
          </p:spPr>
        </p:pic>
        <p:pic>
          <p:nvPicPr>
            <p:cNvPr id="21" name="Picture 20">
              <a:extLst>
                <a:ext uri="{FF2B5EF4-FFF2-40B4-BE49-F238E27FC236}">
                  <a16:creationId xmlns:a16="http://schemas.microsoft.com/office/drawing/2014/main" id="{70995266-1D02-4295-B2A6-1F2B21C57E9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2801599" y="9315355"/>
              <a:ext cx="1569737" cy="684865"/>
            </a:xfrm>
            <a:prstGeom prst="rect">
              <a:avLst/>
            </a:prstGeom>
          </p:spPr>
        </p:pic>
        <p:pic>
          <p:nvPicPr>
            <p:cNvPr id="22" name="Picture 21">
              <a:extLst>
                <a:ext uri="{FF2B5EF4-FFF2-40B4-BE49-F238E27FC236}">
                  <a16:creationId xmlns:a16="http://schemas.microsoft.com/office/drawing/2014/main" id="{DE36C03E-9001-4434-9BD2-37DB63182CE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4935200" y="9490771"/>
              <a:ext cx="2728443" cy="509449"/>
            </a:xfrm>
            <a:prstGeom prst="rect">
              <a:avLst/>
            </a:prstGeom>
          </p:spPr>
        </p:pic>
        <p:cxnSp>
          <p:nvCxnSpPr>
            <p:cNvPr id="23" name="Straight Connector 22">
              <a:extLst>
                <a:ext uri="{FF2B5EF4-FFF2-40B4-BE49-F238E27FC236}">
                  <a16:creationId xmlns:a16="http://schemas.microsoft.com/office/drawing/2014/main" id="{B5153840-2DDE-4523-826B-5C5C55689FD3}"/>
                </a:ext>
              </a:extLst>
            </p:cNvPr>
            <p:cNvCxnSpPr/>
            <p:nvPr/>
          </p:nvCxnSpPr>
          <p:spPr>
            <a:xfrm>
              <a:off x="12496800" y="9471660"/>
              <a:ext cx="0" cy="548640"/>
            </a:xfrm>
            <a:prstGeom prst="line">
              <a:avLst/>
            </a:prstGeom>
            <a:ln w="6350" cap="sq">
              <a:solidFill>
                <a:schemeClr val="bg1">
                  <a:lumMod val="75000"/>
                </a:schemeClr>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783E856-C9A5-4165-8EB3-E5FE9F2F1174}"/>
                </a:ext>
              </a:extLst>
            </p:cNvPr>
            <p:cNvCxnSpPr/>
            <p:nvPr/>
          </p:nvCxnSpPr>
          <p:spPr>
            <a:xfrm>
              <a:off x="14630400" y="9473184"/>
              <a:ext cx="0" cy="548640"/>
            </a:xfrm>
            <a:prstGeom prst="line">
              <a:avLst/>
            </a:prstGeom>
            <a:ln w="6350" cap="sq">
              <a:solidFill>
                <a:schemeClr val="bg1">
                  <a:lumMod val="75000"/>
                </a:schemeClr>
              </a:solidFill>
              <a:bevel/>
              <a:headEnd type="none"/>
              <a:tailEnd type="none"/>
            </a:ln>
          </p:spPr>
          <p:style>
            <a:lnRef idx="1">
              <a:schemeClr val="accent1"/>
            </a:lnRef>
            <a:fillRef idx="0">
              <a:schemeClr val="accent1"/>
            </a:fillRef>
            <a:effectRef idx="0">
              <a:schemeClr val="accent1"/>
            </a:effectRef>
            <a:fontRef idx="minor">
              <a:schemeClr val="tx1"/>
            </a:fontRef>
          </p:style>
        </p:cxnSp>
      </p:grpSp>
      <p:sp>
        <p:nvSpPr>
          <p:cNvPr id="10" name="Rectangle 9">
            <a:extLst>
              <a:ext uri="{FF2B5EF4-FFF2-40B4-BE49-F238E27FC236}">
                <a16:creationId xmlns:a16="http://schemas.microsoft.com/office/drawing/2014/main" id="{27F8EE3D-C08D-4FA4-8C42-695C318A596C}"/>
              </a:ext>
            </a:extLst>
          </p:cNvPr>
          <p:cNvSpPr/>
          <p:nvPr/>
        </p:nvSpPr>
        <p:spPr>
          <a:xfrm>
            <a:off x="381000" y="914400"/>
            <a:ext cx="8290431" cy="1200329"/>
          </a:xfrm>
          <a:prstGeom prst="rect">
            <a:avLst/>
          </a:prstGeom>
          <a:solidFill>
            <a:srgbClr val="FFE38B"/>
          </a:solidFill>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3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Please submit questions via </a:t>
            </a:r>
            <a:r>
              <a:rPr kumimoji="0" lang="en-US" altLang="en-US" sz="3600" b="0" i="0" u="sng" strike="noStrike" kern="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americorps@dc.gov</a:t>
            </a:r>
            <a:endParaRPr kumimoji="0" lang="en-US" sz="3600" b="0" i="0" u="sng"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pic>
        <p:nvPicPr>
          <p:cNvPr id="11" name="Picture 2">
            <a:extLst>
              <a:ext uri="{FF2B5EF4-FFF2-40B4-BE49-F238E27FC236}">
                <a16:creationId xmlns:a16="http://schemas.microsoft.com/office/drawing/2014/main" id="{7B080AD5-0037-4144-AEFC-5C15D0FFB4E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41000"/>
          <a:stretch/>
        </p:blipFill>
        <p:spPr bwMode="auto">
          <a:xfrm>
            <a:off x="2963389" y="2590800"/>
            <a:ext cx="3125651" cy="27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16876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04-SHAPE">
            <a:extLst>
              <a:ext uri="{FF2B5EF4-FFF2-40B4-BE49-F238E27FC236}">
                <a16:creationId xmlns:a16="http://schemas.microsoft.com/office/drawing/2014/main" id="{068DE60E-A290-40AB-BF2E-E6C9DA9EE9D1}"/>
              </a:ext>
            </a:extLst>
          </p:cNvPr>
          <p:cNvSpPr/>
          <p:nvPr/>
        </p:nvSpPr>
        <p:spPr>
          <a:xfrm>
            <a:off x="4086225" y="-114768"/>
            <a:ext cx="5057775" cy="6972767"/>
          </a:xfrm>
          <a:prstGeom prst="rect">
            <a:avLst/>
          </a:prstGeom>
          <a:gradFill>
            <a:gsLst>
              <a:gs pos="100000">
                <a:srgbClr val="FF671F"/>
              </a:gs>
              <a:gs pos="0">
                <a:srgbClr val="DA1884"/>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03-SHAPE">
            <a:extLst>
              <a:ext uri="{FF2B5EF4-FFF2-40B4-BE49-F238E27FC236}">
                <a16:creationId xmlns:a16="http://schemas.microsoft.com/office/drawing/2014/main" id="{DBEE010F-8C95-4AE5-A300-8AD53FCC553C}"/>
              </a:ext>
            </a:extLst>
          </p:cNvPr>
          <p:cNvSpPr/>
          <p:nvPr/>
        </p:nvSpPr>
        <p:spPr>
          <a:xfrm>
            <a:off x="4086225" y="228600"/>
            <a:ext cx="4905375" cy="59436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CA632AE7-A546-4FB7-AA55-66DE4A53096B}"/>
              </a:ext>
            </a:extLst>
          </p:cNvPr>
          <p:cNvGrpSpPr/>
          <p:nvPr/>
        </p:nvGrpSpPr>
        <p:grpSpPr>
          <a:xfrm>
            <a:off x="5181600" y="6172200"/>
            <a:ext cx="3856771" cy="353235"/>
            <a:chOff x="9950101" y="9315355"/>
            <a:chExt cx="7713542" cy="706469"/>
          </a:xfrm>
        </p:grpSpPr>
        <p:pic>
          <p:nvPicPr>
            <p:cNvPr id="20" name="Picture 19">
              <a:extLst>
                <a:ext uri="{FF2B5EF4-FFF2-40B4-BE49-F238E27FC236}">
                  <a16:creationId xmlns:a16="http://schemas.microsoft.com/office/drawing/2014/main" id="{D9400DAF-A079-4024-A3AC-88693B78264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950101" y="9486900"/>
              <a:ext cx="2286000" cy="517192"/>
            </a:xfrm>
            <a:prstGeom prst="rect">
              <a:avLst/>
            </a:prstGeom>
          </p:spPr>
        </p:pic>
        <p:pic>
          <p:nvPicPr>
            <p:cNvPr id="21" name="Picture 20">
              <a:extLst>
                <a:ext uri="{FF2B5EF4-FFF2-40B4-BE49-F238E27FC236}">
                  <a16:creationId xmlns:a16="http://schemas.microsoft.com/office/drawing/2014/main" id="{70995266-1D02-4295-B2A6-1F2B21C57E9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2801599" y="9315355"/>
              <a:ext cx="1569737" cy="684865"/>
            </a:xfrm>
            <a:prstGeom prst="rect">
              <a:avLst/>
            </a:prstGeom>
          </p:spPr>
        </p:pic>
        <p:pic>
          <p:nvPicPr>
            <p:cNvPr id="22" name="Picture 21">
              <a:extLst>
                <a:ext uri="{FF2B5EF4-FFF2-40B4-BE49-F238E27FC236}">
                  <a16:creationId xmlns:a16="http://schemas.microsoft.com/office/drawing/2014/main" id="{DE36C03E-9001-4434-9BD2-37DB63182CE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4935200" y="9490771"/>
              <a:ext cx="2728443" cy="509449"/>
            </a:xfrm>
            <a:prstGeom prst="rect">
              <a:avLst/>
            </a:prstGeom>
          </p:spPr>
        </p:pic>
        <p:cxnSp>
          <p:nvCxnSpPr>
            <p:cNvPr id="23" name="Straight Connector 22">
              <a:extLst>
                <a:ext uri="{FF2B5EF4-FFF2-40B4-BE49-F238E27FC236}">
                  <a16:creationId xmlns:a16="http://schemas.microsoft.com/office/drawing/2014/main" id="{B5153840-2DDE-4523-826B-5C5C55689FD3}"/>
                </a:ext>
              </a:extLst>
            </p:cNvPr>
            <p:cNvCxnSpPr/>
            <p:nvPr/>
          </p:nvCxnSpPr>
          <p:spPr>
            <a:xfrm>
              <a:off x="12496800" y="9471660"/>
              <a:ext cx="0" cy="548640"/>
            </a:xfrm>
            <a:prstGeom prst="line">
              <a:avLst/>
            </a:prstGeom>
            <a:ln w="6350" cap="sq">
              <a:solidFill>
                <a:schemeClr val="bg1">
                  <a:lumMod val="75000"/>
                </a:schemeClr>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783E856-C9A5-4165-8EB3-E5FE9F2F1174}"/>
                </a:ext>
              </a:extLst>
            </p:cNvPr>
            <p:cNvCxnSpPr/>
            <p:nvPr/>
          </p:nvCxnSpPr>
          <p:spPr>
            <a:xfrm>
              <a:off x="14630400" y="9473184"/>
              <a:ext cx="0" cy="548640"/>
            </a:xfrm>
            <a:prstGeom prst="line">
              <a:avLst/>
            </a:prstGeom>
            <a:ln w="6350" cap="sq">
              <a:solidFill>
                <a:schemeClr val="bg1">
                  <a:lumMod val="75000"/>
                </a:schemeClr>
              </a:solidFill>
              <a:bevel/>
              <a:headEnd type="none"/>
              <a:tailEnd type="none"/>
            </a:ln>
          </p:spPr>
          <p:style>
            <a:lnRef idx="1">
              <a:schemeClr val="accent1"/>
            </a:lnRef>
            <a:fillRef idx="0">
              <a:schemeClr val="accent1"/>
            </a:fillRef>
            <a:effectRef idx="0">
              <a:schemeClr val="accent1"/>
            </a:effectRef>
            <a:fontRef idx="minor">
              <a:schemeClr val="tx1"/>
            </a:fontRef>
          </p:style>
        </p:cxnSp>
      </p:grpSp>
      <p:sp>
        <p:nvSpPr>
          <p:cNvPr id="10" name="Rectangle 9">
            <a:extLst>
              <a:ext uri="{FF2B5EF4-FFF2-40B4-BE49-F238E27FC236}">
                <a16:creationId xmlns:a16="http://schemas.microsoft.com/office/drawing/2014/main" id="{FFBF95A2-81C6-4D88-AFC3-BCF82099FB11}"/>
              </a:ext>
            </a:extLst>
          </p:cNvPr>
          <p:cNvSpPr/>
          <p:nvPr/>
        </p:nvSpPr>
        <p:spPr>
          <a:xfrm>
            <a:off x="152400" y="228600"/>
            <a:ext cx="3608681"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Thank you!</a:t>
            </a:r>
          </a:p>
        </p:txBody>
      </p:sp>
      <p:sp>
        <p:nvSpPr>
          <p:cNvPr id="11" name="TextBox 10">
            <a:extLst>
              <a:ext uri="{FF2B5EF4-FFF2-40B4-BE49-F238E27FC236}">
                <a16:creationId xmlns:a16="http://schemas.microsoft.com/office/drawing/2014/main" id="{A8C09A16-1248-4981-A790-02EB3CF83977}"/>
              </a:ext>
            </a:extLst>
          </p:cNvPr>
          <p:cNvSpPr txBox="1"/>
          <p:nvPr/>
        </p:nvSpPr>
        <p:spPr>
          <a:xfrm>
            <a:off x="2878765" y="2899022"/>
            <a:ext cx="3386470"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latin typeface="Arial" panose="020B0604020202020204" pitchFamily="34" charset="0"/>
                <a:cs typeface="Arial" panose="020B0604020202020204" pitchFamily="34" charset="0"/>
              </a:rPr>
              <a:t>Adam Lattimore</a:t>
            </a:r>
          </a:p>
          <a:p>
            <a:pPr algn="ctr"/>
            <a:r>
              <a:rPr lang="en-US" sz="2000" b="1" dirty="0">
                <a:latin typeface="Arial" panose="020B0604020202020204" pitchFamily="34" charset="0"/>
                <a:cs typeface="Arial" panose="020B0604020202020204" pitchFamily="34" charset="0"/>
              </a:rPr>
              <a:t>National Service Officer </a:t>
            </a:r>
          </a:p>
          <a:p>
            <a:pPr algn="ctr"/>
            <a:r>
              <a:rPr lang="en-US" sz="2000" dirty="0">
                <a:latin typeface="Arial" panose="020B0604020202020204" pitchFamily="34" charset="0"/>
                <a:cs typeface="Arial" panose="020B0604020202020204" pitchFamily="34" charset="0"/>
              </a:rPr>
              <a:t>Adam.lattimore@dc.gov</a:t>
            </a:r>
          </a:p>
          <a:p>
            <a:pPr algn="ctr"/>
            <a:r>
              <a:rPr lang="en-US" sz="2000" dirty="0">
                <a:latin typeface="Arial" panose="020B0604020202020204" pitchFamily="34" charset="0"/>
                <a:cs typeface="Arial" panose="020B0604020202020204" pitchFamily="34" charset="0"/>
              </a:rPr>
              <a:t>202-295-7951</a:t>
            </a:r>
          </a:p>
          <a:p>
            <a:pPr algn="ctr"/>
            <a:endParaRPr lang="en-US" sz="20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10E032EB-1BB7-4D73-84FE-1FCA9849613F}"/>
              </a:ext>
            </a:extLst>
          </p:cNvPr>
          <p:cNvSpPr txBox="1"/>
          <p:nvPr/>
        </p:nvSpPr>
        <p:spPr>
          <a:xfrm>
            <a:off x="2553489" y="1449511"/>
            <a:ext cx="4037022"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rgbClr val="263238"/>
                </a:solidFill>
                <a:latin typeface="Arial" panose="020B0604020202020204" pitchFamily="34" charset="0"/>
                <a:cs typeface="Arial" panose="020B0604020202020204" pitchFamily="34" charset="0"/>
              </a:rPr>
              <a:t>Trevor Schmutz</a:t>
            </a:r>
          </a:p>
          <a:p>
            <a:pPr algn="ctr"/>
            <a:r>
              <a:rPr lang="en-US" sz="2000" b="1" dirty="0">
                <a:solidFill>
                  <a:srgbClr val="263238"/>
                </a:solidFill>
                <a:latin typeface="Arial" panose="020B0604020202020204" pitchFamily="34" charset="0"/>
                <a:cs typeface="Arial" panose="020B0604020202020204" pitchFamily="34" charset="0"/>
              </a:rPr>
              <a:t>Grants Management Specialist</a:t>
            </a:r>
          </a:p>
          <a:p>
            <a:pPr algn="ctr"/>
            <a:r>
              <a:rPr lang="en-US" sz="2000" dirty="0">
                <a:solidFill>
                  <a:srgbClr val="263238"/>
                </a:solidFill>
                <a:latin typeface="Arial" panose="020B0604020202020204" pitchFamily="34" charset="0"/>
                <a:cs typeface="Arial" panose="020B0604020202020204" pitchFamily="34" charset="0"/>
              </a:rPr>
              <a:t>trevor.schmutz@dc.gov​</a:t>
            </a:r>
          </a:p>
          <a:p>
            <a:pPr algn="ctr"/>
            <a:r>
              <a:rPr lang="en-US" sz="2000" dirty="0">
                <a:solidFill>
                  <a:srgbClr val="263238"/>
                </a:solidFill>
                <a:latin typeface="Arial" panose="020B0604020202020204" pitchFamily="34" charset="0"/>
                <a:cs typeface="Arial" panose="020B0604020202020204" pitchFamily="34" charset="0"/>
              </a:rPr>
              <a:t>202-870-0196</a:t>
            </a:r>
            <a:endParaRPr lang="en-US" sz="2200" dirty="0">
              <a:solidFill>
                <a:srgbClr val="263238"/>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1D8A77F6-4399-4519-9691-63387B858674}"/>
              </a:ext>
            </a:extLst>
          </p:cNvPr>
          <p:cNvSpPr/>
          <p:nvPr/>
        </p:nvSpPr>
        <p:spPr>
          <a:xfrm>
            <a:off x="1447800" y="4426482"/>
            <a:ext cx="5977270" cy="338554"/>
          </a:xfrm>
          <a:prstGeom prst="rect">
            <a:avLst/>
          </a:prstGeom>
        </p:spPr>
        <p:txBody>
          <a:bodyPr wrap="square">
            <a:spAutoFit/>
          </a:bodyPr>
          <a:lstStyle/>
          <a:p>
            <a:pPr algn="ctr">
              <a:defRPr/>
            </a:pPr>
            <a:r>
              <a:rPr lang="en-US" sz="1600" b="1" i="1" kern="0" dirty="0">
                <a:solidFill>
                  <a:prstClr val="black"/>
                </a:solidFill>
                <a:latin typeface="Arial" panose="020B0604020202020204" pitchFamily="34" charset="0"/>
                <a:cs typeface="Arial" panose="020B0604020202020204" pitchFamily="34" charset="0"/>
              </a:rPr>
              <a:t>If you have questions, please contact Serve DC!</a:t>
            </a:r>
            <a:endParaRPr lang="en-US" sz="1600" i="1" kern="0" dirty="0">
              <a:solidFill>
                <a:prstClr val="black"/>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B04733A8-9748-4BD2-BF82-DF7C015346D3}"/>
              </a:ext>
            </a:extLst>
          </p:cNvPr>
          <p:cNvSpPr/>
          <p:nvPr/>
        </p:nvSpPr>
        <p:spPr>
          <a:xfrm>
            <a:off x="381000" y="5486400"/>
            <a:ext cx="2898383" cy="400110"/>
          </a:xfrm>
          <a:prstGeom prst="rect">
            <a:avLst/>
          </a:prstGeom>
        </p:spPr>
        <p:txBody>
          <a:bodyPr wrap="square">
            <a:spAutoFit/>
          </a:bodyPr>
          <a:lstStyle/>
          <a:p>
            <a:pPr algn="ctr">
              <a:defRPr/>
            </a:pPr>
            <a:r>
              <a:rPr lang="en-US" sz="2000" b="1" kern="0" dirty="0">
                <a:solidFill>
                  <a:schemeClr val="tx2">
                    <a:lumMod val="60000"/>
                    <a:lumOff val="40000"/>
                  </a:schemeClr>
                </a:solidFill>
                <a:latin typeface="Arial" panose="020B0604020202020204" pitchFamily="34" charset="0"/>
                <a:cs typeface="Arial" panose="020B0604020202020204" pitchFamily="34" charset="0"/>
              </a:rPr>
              <a:t>#WeAreAmeriCorps!</a:t>
            </a:r>
            <a:endParaRPr lang="en-US" sz="2000" kern="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06FE9343-7188-4FFE-9F5D-42A43431DE91}"/>
              </a:ext>
            </a:extLst>
          </p:cNvPr>
          <p:cNvSpPr txBox="1"/>
          <p:nvPr/>
        </p:nvSpPr>
        <p:spPr>
          <a:xfrm>
            <a:off x="4343400" y="5486400"/>
            <a:ext cx="4572000" cy="400110"/>
          </a:xfrm>
          <a:prstGeom prst="rect">
            <a:avLst/>
          </a:prstGeom>
          <a:noFill/>
        </p:spPr>
        <p:txBody>
          <a:bodyPr wrap="square">
            <a:spAutoFit/>
          </a:bodyPr>
          <a:lstStyle/>
          <a:p>
            <a:r>
              <a:rPr lang="en-US" sz="1800" b="1" dirty="0">
                <a:solidFill>
                  <a:schemeClr val="accent6">
                    <a:lumMod val="75000"/>
                  </a:schemeClr>
                </a:solidFill>
                <a:latin typeface="Montserrat ExtraBold" panose="00000900000000000000" pitchFamily="50" charset="0"/>
                <a:ea typeface="Roboto Black" panose="02000000000000000000" pitchFamily="2" charset="0"/>
                <a:cs typeface="Open Sans Light" panose="020B0306030504020204" pitchFamily="34" charset="0"/>
              </a:rPr>
              <a:t>#</a:t>
            </a:r>
            <a:r>
              <a:rPr lang="en-US" sz="2000" b="1" dirty="0">
                <a:solidFill>
                  <a:schemeClr val="accent6">
                    <a:lumMod val="75000"/>
                  </a:schemeClr>
                </a:solidFill>
                <a:latin typeface="Montserrat ExtraBold" panose="00000900000000000000" pitchFamily="50" charset="0"/>
                <a:ea typeface="Roboto Black" panose="02000000000000000000" pitchFamily="2" charset="0"/>
                <a:cs typeface="Open Sans Light" panose="020B0306030504020204" pitchFamily="34" charset="0"/>
              </a:rPr>
              <a:t>DCAmeriCorpsRunsOnService</a:t>
            </a:r>
            <a:r>
              <a:rPr lang="en-US" sz="1800" b="1" dirty="0">
                <a:solidFill>
                  <a:schemeClr val="accent6">
                    <a:lumMod val="75000"/>
                  </a:schemeClr>
                </a:solidFill>
                <a:latin typeface="Montserrat ExtraBold" panose="00000900000000000000" pitchFamily="50" charset="0"/>
                <a:ea typeface="Roboto Black" panose="02000000000000000000" pitchFamily="2" charset="0"/>
                <a:cs typeface="Open Sans Light" panose="020B0306030504020204" pitchFamily="34" charset="0"/>
              </a:rPr>
              <a:t>!</a:t>
            </a:r>
            <a:endParaRPr lang="en-US" b="1" dirty="0">
              <a:solidFill>
                <a:schemeClr val="accent6">
                  <a:lumMod val="75000"/>
                </a:schemeClr>
              </a:solidFill>
            </a:endParaRPr>
          </a:p>
        </p:txBody>
      </p:sp>
    </p:spTree>
    <p:extLst>
      <p:ext uri="{BB962C8B-B14F-4D97-AF65-F5344CB8AC3E}">
        <p14:creationId xmlns:p14="http://schemas.microsoft.com/office/powerpoint/2010/main" val="69838227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7BA66A6E-6F55-4431-84AD-3CC98AF5B0B7}"/>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19097" r="19097"/>
          <a:stretch/>
        </p:blipFill>
        <p:spPr>
          <a:xfrm>
            <a:off x="1" y="857250"/>
            <a:ext cx="4768501" cy="5143500"/>
          </a:xfrm>
        </p:spPr>
      </p:pic>
      <p:sp>
        <p:nvSpPr>
          <p:cNvPr id="47" name="Полилиния 46"/>
          <p:cNvSpPr/>
          <p:nvPr/>
        </p:nvSpPr>
        <p:spPr>
          <a:xfrm>
            <a:off x="1643104" y="857249"/>
            <a:ext cx="3125367" cy="3704546"/>
          </a:xfrm>
          <a:custGeom>
            <a:avLst/>
            <a:gdLst>
              <a:gd name="connsiteX0" fmla="*/ 3232020 w 6251699"/>
              <a:gd name="connsiteY0" fmla="*/ 1 h 7410234"/>
              <a:gd name="connsiteX1" fmla="*/ 4728737 w 6251699"/>
              <a:gd name="connsiteY1" fmla="*/ 1 h 7410234"/>
              <a:gd name="connsiteX2" fmla="*/ 6251699 w 6251699"/>
              <a:gd name="connsiteY2" fmla="*/ 2642934 h 7410234"/>
              <a:gd name="connsiteX3" fmla="*/ 5128763 w 6251699"/>
              <a:gd name="connsiteY3" fmla="*/ 3291936 h 7410234"/>
              <a:gd name="connsiteX4" fmla="*/ 0 w 6251699"/>
              <a:gd name="connsiteY4" fmla="*/ 1 h 7410234"/>
              <a:gd name="connsiteX5" fmla="*/ 1497513 w 6251699"/>
              <a:gd name="connsiteY5" fmla="*/ 1 h 7410234"/>
              <a:gd name="connsiteX6" fmla="*/ 5392001 w 6251699"/>
              <a:gd name="connsiteY6" fmla="*/ 6759642 h 7410234"/>
              <a:gd name="connsiteX7" fmla="*/ 4268270 w 6251699"/>
              <a:gd name="connsiteY7" fmla="*/ 7410234 h 7410234"/>
              <a:gd name="connsiteX8" fmla="*/ 1616009 w 6251699"/>
              <a:gd name="connsiteY8" fmla="*/ 0 h 7410234"/>
              <a:gd name="connsiteX9" fmla="*/ 3112727 w 6251699"/>
              <a:gd name="connsiteY9" fmla="*/ 0 h 7410234"/>
              <a:gd name="connsiteX10" fmla="*/ 5828609 w 6251699"/>
              <a:gd name="connsiteY10" fmla="*/ 4714012 h 7410234"/>
              <a:gd name="connsiteX11" fmla="*/ 4705673 w 6251699"/>
              <a:gd name="connsiteY11" fmla="*/ 5363810 h 7410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51699" h="7410234">
                <a:moveTo>
                  <a:pt x="3232020" y="1"/>
                </a:moveTo>
                <a:lnTo>
                  <a:pt x="4728737" y="1"/>
                </a:lnTo>
                <a:lnTo>
                  <a:pt x="6251699" y="2642934"/>
                </a:lnTo>
                <a:lnTo>
                  <a:pt x="5128763" y="3291936"/>
                </a:lnTo>
                <a:close/>
                <a:moveTo>
                  <a:pt x="0" y="1"/>
                </a:moveTo>
                <a:lnTo>
                  <a:pt x="1497513" y="1"/>
                </a:lnTo>
                <a:lnTo>
                  <a:pt x="5392001" y="6759642"/>
                </a:lnTo>
                <a:lnTo>
                  <a:pt x="4268270" y="7410234"/>
                </a:lnTo>
                <a:close/>
                <a:moveTo>
                  <a:pt x="1616009" y="0"/>
                </a:moveTo>
                <a:lnTo>
                  <a:pt x="3112727" y="0"/>
                </a:lnTo>
                <a:lnTo>
                  <a:pt x="5828609" y="4714012"/>
                </a:lnTo>
                <a:lnTo>
                  <a:pt x="4705673" y="5363810"/>
                </a:lnTo>
                <a:close/>
              </a:path>
            </a:pathLst>
          </a:custGeom>
          <a:gradFill>
            <a:gsLst>
              <a:gs pos="67000">
                <a:srgbClr val="DA1884">
                  <a:alpha val="74000"/>
                </a:srgbClr>
              </a:gs>
              <a:gs pos="34000">
                <a:srgbClr val="FF671F">
                  <a:alpha val="81000"/>
                </a:srgbClr>
              </a:gs>
              <a:gs pos="3000">
                <a:srgbClr val="FFC955">
                  <a:alpha val="78824"/>
                </a:srgbClr>
              </a:gs>
              <a:gs pos="97000">
                <a:srgbClr val="653819">
                  <a:alpha val="84000"/>
                </a:srgbClr>
              </a:gs>
            </a:gsLst>
            <a:lin ang="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Title 1">
            <a:extLst>
              <a:ext uri="{FF2B5EF4-FFF2-40B4-BE49-F238E27FC236}">
                <a16:creationId xmlns:a16="http://schemas.microsoft.com/office/drawing/2014/main" id="{C17ACF08-0C6D-4D58-AC82-345F99489442}"/>
              </a:ext>
            </a:extLst>
          </p:cNvPr>
          <p:cNvSpPr txBox="1">
            <a:spLocks/>
          </p:cNvSpPr>
          <p:nvPr/>
        </p:nvSpPr>
        <p:spPr>
          <a:xfrm>
            <a:off x="1676400" y="76200"/>
            <a:ext cx="5867400" cy="685800"/>
          </a:xfrm>
          <a:prstGeom prst="rect">
            <a:avLst/>
          </a:prstGeom>
        </p:spPr>
        <p:txBody>
          <a:bodyP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History of National Service</a:t>
            </a:r>
          </a:p>
        </p:txBody>
      </p:sp>
      <p:grpSp>
        <p:nvGrpSpPr>
          <p:cNvPr id="17" name="Group 16">
            <a:extLst>
              <a:ext uri="{FF2B5EF4-FFF2-40B4-BE49-F238E27FC236}">
                <a16:creationId xmlns:a16="http://schemas.microsoft.com/office/drawing/2014/main" id="{649A9651-FD30-4FC4-A023-C45ACD6B4B50}"/>
              </a:ext>
            </a:extLst>
          </p:cNvPr>
          <p:cNvGrpSpPr/>
          <p:nvPr/>
        </p:nvGrpSpPr>
        <p:grpSpPr>
          <a:xfrm>
            <a:off x="4648200" y="914400"/>
            <a:ext cx="3773267" cy="5021996"/>
            <a:chOff x="304801" y="1066801"/>
            <a:chExt cx="5968623" cy="4893808"/>
          </a:xfrm>
        </p:grpSpPr>
        <p:pic>
          <p:nvPicPr>
            <p:cNvPr id="18" name="Picture 3">
              <a:extLst>
                <a:ext uri="{FF2B5EF4-FFF2-40B4-BE49-F238E27FC236}">
                  <a16:creationId xmlns:a16="http://schemas.microsoft.com/office/drawing/2014/main" id="{DF6A0E93-7FBB-40C9-BAAB-603E5A6973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1066801"/>
              <a:ext cx="33528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Line 12">
              <a:extLst>
                <a:ext uri="{FF2B5EF4-FFF2-40B4-BE49-F238E27FC236}">
                  <a16:creationId xmlns:a16="http://schemas.microsoft.com/office/drawing/2014/main" id="{FD8C46FA-5E04-4FBA-9FE4-EFA61DABBF03}"/>
                </a:ext>
              </a:extLst>
            </p:cNvPr>
            <p:cNvSpPr>
              <a:spLocks noChangeShapeType="1"/>
            </p:cNvSpPr>
            <p:nvPr/>
          </p:nvSpPr>
          <p:spPr bwMode="auto">
            <a:xfrm>
              <a:off x="1738661" y="1981200"/>
              <a:ext cx="9042" cy="3458428"/>
            </a:xfrm>
            <a:prstGeom prst="line">
              <a:avLst/>
            </a:prstGeom>
            <a:noFill/>
            <a:ln w="317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21" name="TextBox 20">
              <a:extLst>
                <a:ext uri="{FF2B5EF4-FFF2-40B4-BE49-F238E27FC236}">
                  <a16:creationId xmlns:a16="http://schemas.microsoft.com/office/drawing/2014/main" id="{639B0AF7-8993-4DD0-85B5-B6202358A4C6}"/>
                </a:ext>
              </a:extLst>
            </p:cNvPr>
            <p:cNvSpPr txBox="1"/>
            <p:nvPr/>
          </p:nvSpPr>
          <p:spPr>
            <a:xfrm>
              <a:off x="2715492" y="2254881"/>
              <a:ext cx="3557932" cy="461665"/>
            </a:xfrm>
            <a:prstGeom prst="rect">
              <a:avLst/>
            </a:prstGeom>
            <a:solidFill>
              <a:srgbClr val="CCECFF"/>
            </a:solidFill>
          </p:spPr>
          <p:txBody>
            <a:bodyPr wrap="square">
              <a:spAutoFit/>
            </a:bodyPr>
            <a:lstStyle/>
            <a:p>
              <a:pPr eaLnBrk="0" hangingPunct="0">
                <a:spcBef>
                  <a:spcPct val="50000"/>
                </a:spcBef>
                <a:buClr>
                  <a:srgbClr val="663300"/>
                </a:buClr>
                <a:defRPr/>
              </a:pPr>
              <a:r>
                <a:rPr lang="en-US" sz="2400" b="1" kern="0" dirty="0">
                  <a:solidFill>
                    <a:srgbClr val="663300"/>
                  </a:solidFill>
                  <a:latin typeface="Arial" panose="020B0604020202020204" pitchFamily="34" charset="0"/>
                  <a:cs typeface="Arial" panose="020B0604020202020204" pitchFamily="34" charset="0"/>
                </a:rPr>
                <a:t>AmeriCorps</a:t>
              </a:r>
            </a:p>
          </p:txBody>
        </p:sp>
        <p:sp>
          <p:nvSpPr>
            <p:cNvPr id="22" name="Text Box 8">
              <a:extLst>
                <a:ext uri="{FF2B5EF4-FFF2-40B4-BE49-F238E27FC236}">
                  <a16:creationId xmlns:a16="http://schemas.microsoft.com/office/drawing/2014/main" id="{1CB4AEA2-9F38-430C-A293-D45CAD71061B}"/>
                </a:ext>
              </a:extLst>
            </p:cNvPr>
            <p:cNvSpPr txBox="1">
              <a:spLocks noChangeArrowheads="1"/>
            </p:cNvSpPr>
            <p:nvPr/>
          </p:nvSpPr>
          <p:spPr bwMode="auto">
            <a:xfrm>
              <a:off x="2715493" y="3071685"/>
              <a:ext cx="3495502" cy="809786"/>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50000"/>
                </a:spcBef>
                <a:buClr>
                  <a:srgbClr val="663300"/>
                </a:buClr>
                <a:buChar char="•"/>
                <a:defRPr sz="2200" b="1">
                  <a:solidFill>
                    <a:srgbClr val="663300"/>
                  </a:solidFill>
                  <a:latin typeface="Arial" pitchFamily="34" charset="0"/>
                  <a:cs typeface="Arial" pitchFamily="34" charset="0"/>
                </a:defRPr>
              </a:lvl1pPr>
              <a:lvl2pPr marL="742950" indent="-285750" eaLnBrk="0" hangingPunct="0">
                <a:spcBef>
                  <a:spcPct val="25000"/>
                </a:spcBef>
                <a:spcAft>
                  <a:spcPts val="600"/>
                </a:spcAft>
                <a:buClr>
                  <a:srgbClr val="663300"/>
                </a:buClr>
                <a:buChar char="–"/>
                <a:defRPr sz="2000">
                  <a:solidFill>
                    <a:srgbClr val="663300"/>
                  </a:solidFill>
                  <a:latin typeface="Arial" pitchFamily="34" charset="0"/>
                  <a:cs typeface="Arial" pitchFamily="34" charset="0"/>
                </a:defRPr>
              </a:lvl2pPr>
              <a:lvl3pPr marL="1143000" indent="-228600" eaLnBrk="0" hangingPunct="0">
                <a:spcBef>
                  <a:spcPct val="25000"/>
                </a:spcBef>
                <a:spcAft>
                  <a:spcPts val="600"/>
                </a:spcAft>
                <a:buClr>
                  <a:srgbClr val="663300"/>
                </a:buClr>
                <a:buChar char="•"/>
                <a:defRPr>
                  <a:solidFill>
                    <a:srgbClr val="663300"/>
                  </a:solidFill>
                  <a:latin typeface="Arial" pitchFamily="34" charset="0"/>
                  <a:cs typeface="Arial" pitchFamily="34" charset="0"/>
                </a:defRPr>
              </a:lvl3pPr>
              <a:lvl4pPr marL="1600200" indent="-228600" eaLnBrk="0" hangingPunct="0">
                <a:spcBef>
                  <a:spcPct val="25000"/>
                </a:spcBef>
                <a:spcAft>
                  <a:spcPts val="600"/>
                </a:spcAft>
                <a:buClr>
                  <a:srgbClr val="663300"/>
                </a:buClr>
                <a:buChar char="–"/>
                <a:defRPr sz="1600">
                  <a:solidFill>
                    <a:srgbClr val="663300"/>
                  </a:solidFill>
                  <a:latin typeface="Arial" pitchFamily="34" charset="0"/>
                  <a:cs typeface="Arial" pitchFamily="34" charset="0"/>
                </a:defRPr>
              </a:lvl4pPr>
              <a:lvl5pPr marL="2057400" indent="-228600" eaLnBrk="0" hangingPunct="0">
                <a:spcBef>
                  <a:spcPct val="25000"/>
                </a:spcBef>
                <a:buClr>
                  <a:srgbClr val="663300"/>
                </a:buClr>
                <a:buChar char="»"/>
                <a:defRPr sz="1400">
                  <a:solidFill>
                    <a:srgbClr val="663300"/>
                  </a:solidFill>
                  <a:latin typeface="Arial" pitchFamily="34" charset="0"/>
                  <a:cs typeface="Arial" pitchFamily="34" charset="0"/>
                </a:defRPr>
              </a:lvl5pPr>
              <a:lvl6pPr marL="2514600" indent="-228600" eaLnBrk="0" fontAlgn="base" hangingPunct="0">
                <a:spcBef>
                  <a:spcPct val="25000"/>
                </a:spcBef>
                <a:spcAft>
                  <a:spcPct val="0"/>
                </a:spcAft>
                <a:buClr>
                  <a:srgbClr val="663300"/>
                </a:buClr>
                <a:buChar char="»"/>
                <a:defRPr sz="1400">
                  <a:solidFill>
                    <a:srgbClr val="663300"/>
                  </a:solidFill>
                  <a:latin typeface="Arial" pitchFamily="34" charset="0"/>
                  <a:cs typeface="Arial" pitchFamily="34" charset="0"/>
                </a:defRPr>
              </a:lvl6pPr>
              <a:lvl7pPr marL="2971800" indent="-228600" eaLnBrk="0" fontAlgn="base" hangingPunct="0">
                <a:spcBef>
                  <a:spcPct val="25000"/>
                </a:spcBef>
                <a:spcAft>
                  <a:spcPct val="0"/>
                </a:spcAft>
                <a:buClr>
                  <a:srgbClr val="663300"/>
                </a:buClr>
                <a:buChar char="»"/>
                <a:defRPr sz="1400">
                  <a:solidFill>
                    <a:srgbClr val="663300"/>
                  </a:solidFill>
                  <a:latin typeface="Arial" pitchFamily="34" charset="0"/>
                  <a:cs typeface="Arial" pitchFamily="34" charset="0"/>
                </a:defRPr>
              </a:lvl7pPr>
              <a:lvl8pPr marL="3429000" indent="-228600" eaLnBrk="0" fontAlgn="base" hangingPunct="0">
                <a:spcBef>
                  <a:spcPct val="25000"/>
                </a:spcBef>
                <a:spcAft>
                  <a:spcPct val="0"/>
                </a:spcAft>
                <a:buClr>
                  <a:srgbClr val="663300"/>
                </a:buClr>
                <a:buChar char="»"/>
                <a:defRPr sz="1400">
                  <a:solidFill>
                    <a:srgbClr val="663300"/>
                  </a:solidFill>
                  <a:latin typeface="Arial" pitchFamily="34" charset="0"/>
                  <a:cs typeface="Arial" pitchFamily="34" charset="0"/>
                </a:defRPr>
              </a:lvl8pPr>
              <a:lvl9pPr marL="3886200" indent="-228600" eaLnBrk="0" fontAlgn="base" hangingPunct="0">
                <a:spcBef>
                  <a:spcPct val="25000"/>
                </a:spcBef>
                <a:spcAft>
                  <a:spcPct val="0"/>
                </a:spcAft>
                <a:buClr>
                  <a:srgbClr val="663300"/>
                </a:buClr>
                <a:buChar char="»"/>
                <a:defRPr sz="1400">
                  <a:solidFill>
                    <a:srgbClr val="663300"/>
                  </a:solidFill>
                  <a:latin typeface="Arial" pitchFamily="34" charset="0"/>
                  <a:cs typeface="Arial" pitchFamily="34" charset="0"/>
                </a:defRPr>
              </a:lvl9pPr>
            </a:lstStyle>
            <a:p>
              <a:pPr eaLnBrk="1" hangingPunct="1">
                <a:spcBef>
                  <a:spcPts val="0"/>
                </a:spcBef>
                <a:buClrTx/>
                <a:buFontTx/>
                <a:buNone/>
              </a:pPr>
              <a:r>
                <a:rPr lang="en-US" altLang="en-US" sz="2400" dirty="0"/>
                <a:t>State Service</a:t>
              </a:r>
            </a:p>
            <a:p>
              <a:pPr eaLnBrk="1" hangingPunct="1">
                <a:spcBef>
                  <a:spcPts val="0"/>
                </a:spcBef>
                <a:buClrTx/>
                <a:buFontTx/>
                <a:buNone/>
              </a:pPr>
              <a:r>
                <a:rPr lang="en-US" altLang="en-US" sz="2400" dirty="0"/>
                <a:t>Commissions</a:t>
              </a:r>
            </a:p>
          </p:txBody>
        </p:sp>
        <p:sp>
          <p:nvSpPr>
            <p:cNvPr id="23" name="Text Box 7">
              <a:extLst>
                <a:ext uri="{FF2B5EF4-FFF2-40B4-BE49-F238E27FC236}">
                  <a16:creationId xmlns:a16="http://schemas.microsoft.com/office/drawing/2014/main" id="{F111EEED-0BC3-4179-9FFD-9DAA7451C3AB}"/>
                </a:ext>
              </a:extLst>
            </p:cNvPr>
            <p:cNvSpPr txBox="1">
              <a:spLocks noChangeArrowheads="1"/>
            </p:cNvSpPr>
            <p:nvPr/>
          </p:nvSpPr>
          <p:spPr bwMode="auto">
            <a:xfrm>
              <a:off x="2715492" y="4111255"/>
              <a:ext cx="3495499" cy="809786"/>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50000"/>
                </a:spcBef>
                <a:buClr>
                  <a:srgbClr val="663300"/>
                </a:buClr>
                <a:buChar char="•"/>
                <a:defRPr sz="2200" b="1">
                  <a:solidFill>
                    <a:srgbClr val="663300"/>
                  </a:solidFill>
                  <a:latin typeface="Arial" pitchFamily="34" charset="0"/>
                  <a:cs typeface="Arial" pitchFamily="34" charset="0"/>
                </a:defRPr>
              </a:lvl1pPr>
              <a:lvl2pPr marL="742950" indent="-285750" eaLnBrk="0" hangingPunct="0">
                <a:spcBef>
                  <a:spcPct val="25000"/>
                </a:spcBef>
                <a:spcAft>
                  <a:spcPts val="600"/>
                </a:spcAft>
                <a:buClr>
                  <a:srgbClr val="663300"/>
                </a:buClr>
                <a:buChar char="–"/>
                <a:defRPr sz="2000">
                  <a:solidFill>
                    <a:srgbClr val="663300"/>
                  </a:solidFill>
                  <a:latin typeface="Arial" pitchFamily="34" charset="0"/>
                  <a:cs typeface="Arial" pitchFamily="34" charset="0"/>
                </a:defRPr>
              </a:lvl2pPr>
              <a:lvl3pPr marL="1143000" indent="-228600" eaLnBrk="0" hangingPunct="0">
                <a:spcBef>
                  <a:spcPct val="25000"/>
                </a:spcBef>
                <a:spcAft>
                  <a:spcPts val="600"/>
                </a:spcAft>
                <a:buClr>
                  <a:srgbClr val="663300"/>
                </a:buClr>
                <a:buChar char="•"/>
                <a:defRPr>
                  <a:solidFill>
                    <a:srgbClr val="663300"/>
                  </a:solidFill>
                  <a:latin typeface="Arial" pitchFamily="34" charset="0"/>
                  <a:cs typeface="Arial" pitchFamily="34" charset="0"/>
                </a:defRPr>
              </a:lvl3pPr>
              <a:lvl4pPr marL="1600200" indent="-228600" eaLnBrk="0" hangingPunct="0">
                <a:spcBef>
                  <a:spcPct val="25000"/>
                </a:spcBef>
                <a:spcAft>
                  <a:spcPts val="600"/>
                </a:spcAft>
                <a:buClr>
                  <a:srgbClr val="663300"/>
                </a:buClr>
                <a:buChar char="–"/>
                <a:defRPr sz="1600">
                  <a:solidFill>
                    <a:srgbClr val="663300"/>
                  </a:solidFill>
                  <a:latin typeface="Arial" pitchFamily="34" charset="0"/>
                  <a:cs typeface="Arial" pitchFamily="34" charset="0"/>
                </a:defRPr>
              </a:lvl4pPr>
              <a:lvl5pPr marL="2057400" indent="-228600" eaLnBrk="0" hangingPunct="0">
                <a:spcBef>
                  <a:spcPct val="25000"/>
                </a:spcBef>
                <a:buClr>
                  <a:srgbClr val="663300"/>
                </a:buClr>
                <a:buChar char="»"/>
                <a:defRPr sz="1400">
                  <a:solidFill>
                    <a:srgbClr val="663300"/>
                  </a:solidFill>
                  <a:latin typeface="Arial" pitchFamily="34" charset="0"/>
                  <a:cs typeface="Arial" pitchFamily="34" charset="0"/>
                </a:defRPr>
              </a:lvl5pPr>
              <a:lvl6pPr marL="2514600" indent="-228600" eaLnBrk="0" fontAlgn="base" hangingPunct="0">
                <a:spcBef>
                  <a:spcPct val="25000"/>
                </a:spcBef>
                <a:spcAft>
                  <a:spcPct val="0"/>
                </a:spcAft>
                <a:buClr>
                  <a:srgbClr val="663300"/>
                </a:buClr>
                <a:buChar char="»"/>
                <a:defRPr sz="1400">
                  <a:solidFill>
                    <a:srgbClr val="663300"/>
                  </a:solidFill>
                  <a:latin typeface="Arial" pitchFamily="34" charset="0"/>
                  <a:cs typeface="Arial" pitchFamily="34" charset="0"/>
                </a:defRPr>
              </a:lvl6pPr>
              <a:lvl7pPr marL="2971800" indent="-228600" eaLnBrk="0" fontAlgn="base" hangingPunct="0">
                <a:spcBef>
                  <a:spcPct val="25000"/>
                </a:spcBef>
                <a:spcAft>
                  <a:spcPct val="0"/>
                </a:spcAft>
                <a:buClr>
                  <a:srgbClr val="663300"/>
                </a:buClr>
                <a:buChar char="»"/>
                <a:defRPr sz="1400">
                  <a:solidFill>
                    <a:srgbClr val="663300"/>
                  </a:solidFill>
                  <a:latin typeface="Arial" pitchFamily="34" charset="0"/>
                  <a:cs typeface="Arial" pitchFamily="34" charset="0"/>
                </a:defRPr>
              </a:lvl7pPr>
              <a:lvl8pPr marL="3429000" indent="-228600" eaLnBrk="0" fontAlgn="base" hangingPunct="0">
                <a:spcBef>
                  <a:spcPct val="25000"/>
                </a:spcBef>
                <a:spcAft>
                  <a:spcPct val="0"/>
                </a:spcAft>
                <a:buClr>
                  <a:srgbClr val="663300"/>
                </a:buClr>
                <a:buChar char="»"/>
                <a:defRPr sz="1400">
                  <a:solidFill>
                    <a:srgbClr val="663300"/>
                  </a:solidFill>
                  <a:latin typeface="Arial" pitchFamily="34" charset="0"/>
                  <a:cs typeface="Arial" pitchFamily="34" charset="0"/>
                </a:defRPr>
              </a:lvl8pPr>
              <a:lvl9pPr marL="3886200" indent="-228600" eaLnBrk="0" fontAlgn="base" hangingPunct="0">
                <a:spcBef>
                  <a:spcPct val="25000"/>
                </a:spcBef>
                <a:spcAft>
                  <a:spcPct val="0"/>
                </a:spcAft>
                <a:buClr>
                  <a:srgbClr val="663300"/>
                </a:buClr>
                <a:buChar char="»"/>
                <a:defRPr sz="1400">
                  <a:solidFill>
                    <a:srgbClr val="663300"/>
                  </a:solidFill>
                  <a:latin typeface="Arial" pitchFamily="34" charset="0"/>
                  <a:cs typeface="Arial" pitchFamily="34" charset="0"/>
                </a:defRPr>
              </a:lvl9pPr>
            </a:lstStyle>
            <a:p>
              <a:pPr eaLnBrk="1" hangingPunct="1">
                <a:spcBef>
                  <a:spcPts val="0"/>
                </a:spcBef>
                <a:buClrTx/>
                <a:buFontTx/>
                <a:buNone/>
              </a:pPr>
              <a:r>
                <a:rPr lang="en-US" altLang="en-US" sz="2400" dirty="0"/>
                <a:t>AmeriCorps</a:t>
              </a:r>
            </a:p>
            <a:p>
              <a:pPr eaLnBrk="1" hangingPunct="1">
                <a:spcBef>
                  <a:spcPts val="0"/>
                </a:spcBef>
                <a:buClrTx/>
                <a:buFontTx/>
                <a:buNone/>
              </a:pPr>
              <a:r>
                <a:rPr lang="en-US" altLang="en-US" sz="2400" dirty="0"/>
                <a:t>Programs </a:t>
              </a:r>
            </a:p>
          </p:txBody>
        </p:sp>
        <p:sp>
          <p:nvSpPr>
            <p:cNvPr id="24" name="Text Box 6">
              <a:extLst>
                <a:ext uri="{FF2B5EF4-FFF2-40B4-BE49-F238E27FC236}">
                  <a16:creationId xmlns:a16="http://schemas.microsoft.com/office/drawing/2014/main" id="{1F2D7163-E300-4308-B7BF-55E4292EB0EB}"/>
                </a:ext>
              </a:extLst>
            </p:cNvPr>
            <p:cNvSpPr txBox="1">
              <a:spLocks noChangeArrowheads="1"/>
            </p:cNvSpPr>
            <p:nvPr/>
          </p:nvSpPr>
          <p:spPr bwMode="auto">
            <a:xfrm>
              <a:off x="2715492" y="5150824"/>
              <a:ext cx="3495502" cy="80978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50000"/>
                </a:spcBef>
                <a:buClr>
                  <a:srgbClr val="663300"/>
                </a:buClr>
                <a:buChar char="•"/>
                <a:defRPr sz="2200" b="1">
                  <a:solidFill>
                    <a:srgbClr val="663300"/>
                  </a:solidFill>
                  <a:latin typeface="Arial" pitchFamily="34" charset="0"/>
                  <a:cs typeface="Arial" pitchFamily="34" charset="0"/>
                </a:defRPr>
              </a:lvl1pPr>
              <a:lvl2pPr marL="742950" indent="-285750" eaLnBrk="0" hangingPunct="0">
                <a:spcBef>
                  <a:spcPct val="25000"/>
                </a:spcBef>
                <a:spcAft>
                  <a:spcPts val="600"/>
                </a:spcAft>
                <a:buClr>
                  <a:srgbClr val="663300"/>
                </a:buClr>
                <a:buChar char="–"/>
                <a:defRPr sz="2000">
                  <a:solidFill>
                    <a:srgbClr val="663300"/>
                  </a:solidFill>
                  <a:latin typeface="Arial" pitchFamily="34" charset="0"/>
                  <a:cs typeface="Arial" pitchFamily="34" charset="0"/>
                </a:defRPr>
              </a:lvl2pPr>
              <a:lvl3pPr marL="1143000" indent="-228600" eaLnBrk="0" hangingPunct="0">
                <a:spcBef>
                  <a:spcPct val="25000"/>
                </a:spcBef>
                <a:spcAft>
                  <a:spcPts val="600"/>
                </a:spcAft>
                <a:buClr>
                  <a:srgbClr val="663300"/>
                </a:buClr>
                <a:buChar char="•"/>
                <a:defRPr>
                  <a:solidFill>
                    <a:srgbClr val="663300"/>
                  </a:solidFill>
                  <a:latin typeface="Arial" pitchFamily="34" charset="0"/>
                  <a:cs typeface="Arial" pitchFamily="34" charset="0"/>
                </a:defRPr>
              </a:lvl3pPr>
              <a:lvl4pPr marL="1600200" indent="-228600" eaLnBrk="0" hangingPunct="0">
                <a:spcBef>
                  <a:spcPct val="25000"/>
                </a:spcBef>
                <a:spcAft>
                  <a:spcPts val="600"/>
                </a:spcAft>
                <a:buClr>
                  <a:srgbClr val="663300"/>
                </a:buClr>
                <a:buChar char="–"/>
                <a:defRPr sz="1600">
                  <a:solidFill>
                    <a:srgbClr val="663300"/>
                  </a:solidFill>
                  <a:latin typeface="Arial" pitchFamily="34" charset="0"/>
                  <a:cs typeface="Arial" pitchFamily="34" charset="0"/>
                </a:defRPr>
              </a:lvl4pPr>
              <a:lvl5pPr marL="2057400" indent="-228600" eaLnBrk="0" hangingPunct="0">
                <a:spcBef>
                  <a:spcPct val="25000"/>
                </a:spcBef>
                <a:buClr>
                  <a:srgbClr val="663300"/>
                </a:buClr>
                <a:buChar char="»"/>
                <a:defRPr sz="1400">
                  <a:solidFill>
                    <a:srgbClr val="663300"/>
                  </a:solidFill>
                  <a:latin typeface="Arial" pitchFamily="34" charset="0"/>
                  <a:cs typeface="Arial" pitchFamily="34" charset="0"/>
                </a:defRPr>
              </a:lvl5pPr>
              <a:lvl6pPr marL="2514600" indent="-228600" eaLnBrk="0" fontAlgn="base" hangingPunct="0">
                <a:spcBef>
                  <a:spcPct val="25000"/>
                </a:spcBef>
                <a:spcAft>
                  <a:spcPct val="0"/>
                </a:spcAft>
                <a:buClr>
                  <a:srgbClr val="663300"/>
                </a:buClr>
                <a:buChar char="»"/>
                <a:defRPr sz="1400">
                  <a:solidFill>
                    <a:srgbClr val="663300"/>
                  </a:solidFill>
                  <a:latin typeface="Arial" pitchFamily="34" charset="0"/>
                  <a:cs typeface="Arial" pitchFamily="34" charset="0"/>
                </a:defRPr>
              </a:lvl6pPr>
              <a:lvl7pPr marL="2971800" indent="-228600" eaLnBrk="0" fontAlgn="base" hangingPunct="0">
                <a:spcBef>
                  <a:spcPct val="25000"/>
                </a:spcBef>
                <a:spcAft>
                  <a:spcPct val="0"/>
                </a:spcAft>
                <a:buClr>
                  <a:srgbClr val="663300"/>
                </a:buClr>
                <a:buChar char="»"/>
                <a:defRPr sz="1400">
                  <a:solidFill>
                    <a:srgbClr val="663300"/>
                  </a:solidFill>
                  <a:latin typeface="Arial" pitchFamily="34" charset="0"/>
                  <a:cs typeface="Arial" pitchFamily="34" charset="0"/>
                </a:defRPr>
              </a:lvl7pPr>
              <a:lvl8pPr marL="3429000" indent="-228600" eaLnBrk="0" fontAlgn="base" hangingPunct="0">
                <a:spcBef>
                  <a:spcPct val="25000"/>
                </a:spcBef>
                <a:spcAft>
                  <a:spcPct val="0"/>
                </a:spcAft>
                <a:buClr>
                  <a:srgbClr val="663300"/>
                </a:buClr>
                <a:buChar char="»"/>
                <a:defRPr sz="1400">
                  <a:solidFill>
                    <a:srgbClr val="663300"/>
                  </a:solidFill>
                  <a:latin typeface="Arial" pitchFamily="34" charset="0"/>
                  <a:cs typeface="Arial" pitchFamily="34" charset="0"/>
                </a:defRPr>
              </a:lvl8pPr>
              <a:lvl9pPr marL="3886200" indent="-228600" eaLnBrk="0" fontAlgn="base" hangingPunct="0">
                <a:spcBef>
                  <a:spcPct val="25000"/>
                </a:spcBef>
                <a:spcAft>
                  <a:spcPct val="0"/>
                </a:spcAft>
                <a:buClr>
                  <a:srgbClr val="663300"/>
                </a:buClr>
                <a:buChar char="»"/>
                <a:defRPr sz="1400">
                  <a:solidFill>
                    <a:srgbClr val="663300"/>
                  </a:solidFill>
                  <a:latin typeface="Arial" pitchFamily="34" charset="0"/>
                  <a:cs typeface="Arial" pitchFamily="34" charset="0"/>
                </a:defRPr>
              </a:lvl9pPr>
            </a:lstStyle>
            <a:p>
              <a:pPr eaLnBrk="1" hangingPunct="1">
                <a:spcBef>
                  <a:spcPts val="0"/>
                </a:spcBef>
                <a:buClrTx/>
                <a:buFontTx/>
                <a:buNone/>
              </a:pPr>
              <a:r>
                <a:rPr lang="en-US" altLang="en-US" sz="2400" dirty="0"/>
                <a:t>AmeriCorps</a:t>
              </a:r>
            </a:p>
            <a:p>
              <a:pPr eaLnBrk="1" hangingPunct="1">
                <a:spcBef>
                  <a:spcPts val="0"/>
                </a:spcBef>
                <a:buClrTx/>
                <a:buFontTx/>
                <a:buNone/>
              </a:pPr>
              <a:r>
                <a:rPr lang="en-US" altLang="en-US" sz="2400" dirty="0"/>
                <a:t>Members</a:t>
              </a:r>
            </a:p>
          </p:txBody>
        </p:sp>
        <p:sp>
          <p:nvSpPr>
            <p:cNvPr id="25" name="Line 12">
              <a:extLst>
                <a:ext uri="{FF2B5EF4-FFF2-40B4-BE49-F238E27FC236}">
                  <a16:creationId xmlns:a16="http://schemas.microsoft.com/office/drawing/2014/main" id="{3961F2BD-4B8E-440A-A7E4-9634FB97B951}"/>
                </a:ext>
              </a:extLst>
            </p:cNvPr>
            <p:cNvSpPr>
              <a:spLocks noChangeShapeType="1"/>
            </p:cNvSpPr>
            <p:nvPr/>
          </p:nvSpPr>
          <p:spPr bwMode="auto">
            <a:xfrm>
              <a:off x="1738661" y="5439628"/>
              <a:ext cx="906651" cy="0"/>
            </a:xfrm>
            <a:prstGeom prst="line">
              <a:avLst/>
            </a:prstGeom>
            <a:noFill/>
            <a:ln w="317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12">
              <a:extLst>
                <a:ext uri="{FF2B5EF4-FFF2-40B4-BE49-F238E27FC236}">
                  <a16:creationId xmlns:a16="http://schemas.microsoft.com/office/drawing/2014/main" id="{BA6091BA-4BBA-46C9-B856-D2016F04D9DE}"/>
                </a:ext>
              </a:extLst>
            </p:cNvPr>
            <p:cNvSpPr>
              <a:spLocks noChangeShapeType="1"/>
            </p:cNvSpPr>
            <p:nvPr/>
          </p:nvSpPr>
          <p:spPr bwMode="auto">
            <a:xfrm>
              <a:off x="1760349" y="4495800"/>
              <a:ext cx="906652" cy="0"/>
            </a:xfrm>
            <a:prstGeom prst="line">
              <a:avLst/>
            </a:prstGeom>
            <a:noFill/>
            <a:ln w="317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12">
              <a:extLst>
                <a:ext uri="{FF2B5EF4-FFF2-40B4-BE49-F238E27FC236}">
                  <a16:creationId xmlns:a16="http://schemas.microsoft.com/office/drawing/2014/main" id="{3BAC84B8-B2EC-43DB-AA2F-39505F2A5B68}"/>
                </a:ext>
              </a:extLst>
            </p:cNvPr>
            <p:cNvSpPr>
              <a:spLocks noChangeShapeType="1"/>
            </p:cNvSpPr>
            <p:nvPr/>
          </p:nvSpPr>
          <p:spPr bwMode="auto">
            <a:xfrm>
              <a:off x="1738661" y="3505200"/>
              <a:ext cx="892179" cy="0"/>
            </a:xfrm>
            <a:prstGeom prst="line">
              <a:avLst/>
            </a:prstGeom>
            <a:noFill/>
            <a:ln w="317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12">
              <a:extLst>
                <a:ext uri="{FF2B5EF4-FFF2-40B4-BE49-F238E27FC236}">
                  <a16:creationId xmlns:a16="http://schemas.microsoft.com/office/drawing/2014/main" id="{8F168B9D-67F8-4F4B-B384-C11FB915032A}"/>
                </a:ext>
              </a:extLst>
            </p:cNvPr>
            <p:cNvSpPr>
              <a:spLocks noChangeShapeType="1"/>
            </p:cNvSpPr>
            <p:nvPr/>
          </p:nvSpPr>
          <p:spPr bwMode="auto">
            <a:xfrm>
              <a:off x="1738661" y="2438400"/>
              <a:ext cx="914401" cy="0"/>
            </a:xfrm>
            <a:prstGeom prst="line">
              <a:avLst/>
            </a:prstGeom>
            <a:noFill/>
            <a:ln w="317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9" name="Group 28">
            <a:extLst>
              <a:ext uri="{FF2B5EF4-FFF2-40B4-BE49-F238E27FC236}">
                <a16:creationId xmlns:a16="http://schemas.microsoft.com/office/drawing/2014/main" id="{D51B851C-15D0-435C-B62D-B9778C042C11}"/>
              </a:ext>
            </a:extLst>
          </p:cNvPr>
          <p:cNvGrpSpPr/>
          <p:nvPr/>
        </p:nvGrpSpPr>
        <p:grpSpPr>
          <a:xfrm>
            <a:off x="5181600" y="6172200"/>
            <a:ext cx="3856771" cy="382469"/>
            <a:chOff x="9950101" y="9315355"/>
            <a:chExt cx="7713542" cy="764938"/>
          </a:xfrm>
        </p:grpSpPr>
        <p:pic>
          <p:nvPicPr>
            <p:cNvPr id="30" name="Picture 29" descr="Logo&#10;&#10;Description automatically generated">
              <a:extLst>
                <a:ext uri="{FF2B5EF4-FFF2-40B4-BE49-F238E27FC236}">
                  <a16:creationId xmlns:a16="http://schemas.microsoft.com/office/drawing/2014/main" id="{B63AFAD2-0F32-4F0B-AAA8-C0470AEE67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50101" y="9563100"/>
              <a:ext cx="2286000" cy="517193"/>
            </a:xfrm>
            <a:prstGeom prst="rect">
              <a:avLst/>
            </a:prstGeom>
          </p:spPr>
        </p:pic>
        <p:pic>
          <p:nvPicPr>
            <p:cNvPr id="31" name="Picture 30" descr="Logo&#10;&#10;Description automatically generated">
              <a:extLst>
                <a:ext uri="{FF2B5EF4-FFF2-40B4-BE49-F238E27FC236}">
                  <a16:creationId xmlns:a16="http://schemas.microsoft.com/office/drawing/2014/main" id="{7E73C532-E41F-4BB9-93AE-942AF3045B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01599" y="9315355"/>
              <a:ext cx="1569737" cy="684866"/>
            </a:xfrm>
            <a:prstGeom prst="rect">
              <a:avLst/>
            </a:prstGeom>
          </p:spPr>
        </p:pic>
        <p:pic>
          <p:nvPicPr>
            <p:cNvPr id="32" name="Picture 31" descr="Shape&#10;&#10;Description automatically generated with medium confidence">
              <a:extLst>
                <a:ext uri="{FF2B5EF4-FFF2-40B4-BE49-F238E27FC236}">
                  <a16:creationId xmlns:a16="http://schemas.microsoft.com/office/drawing/2014/main" id="{05331217-CB9C-4F64-9E83-EF191ADB634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935200" y="9490771"/>
              <a:ext cx="2728443" cy="509450"/>
            </a:xfrm>
            <a:prstGeom prst="rect">
              <a:avLst/>
            </a:prstGeom>
          </p:spPr>
        </p:pic>
        <p:cxnSp>
          <p:nvCxnSpPr>
            <p:cNvPr id="34" name="Straight Connector 33">
              <a:extLst>
                <a:ext uri="{FF2B5EF4-FFF2-40B4-BE49-F238E27FC236}">
                  <a16:creationId xmlns:a16="http://schemas.microsoft.com/office/drawing/2014/main" id="{09F988A9-1664-4840-B66A-73CA93D2B86A}"/>
                </a:ext>
              </a:extLst>
            </p:cNvPr>
            <p:cNvCxnSpPr/>
            <p:nvPr/>
          </p:nvCxnSpPr>
          <p:spPr>
            <a:xfrm>
              <a:off x="12496800" y="9471660"/>
              <a:ext cx="0" cy="548640"/>
            </a:xfrm>
            <a:prstGeom prst="line">
              <a:avLst/>
            </a:prstGeom>
            <a:ln w="6350" cap="sq">
              <a:solidFill>
                <a:schemeClr val="bg1">
                  <a:lumMod val="75000"/>
                </a:schemeClr>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244874F-1F5A-4EA0-99CA-3199E78C4D56}"/>
                </a:ext>
              </a:extLst>
            </p:cNvPr>
            <p:cNvCxnSpPr/>
            <p:nvPr/>
          </p:nvCxnSpPr>
          <p:spPr>
            <a:xfrm>
              <a:off x="14630400" y="9473184"/>
              <a:ext cx="0" cy="548640"/>
            </a:xfrm>
            <a:prstGeom prst="line">
              <a:avLst/>
            </a:prstGeom>
            <a:ln w="6350" cap="sq">
              <a:solidFill>
                <a:schemeClr val="bg1">
                  <a:lumMod val="75000"/>
                </a:schemeClr>
              </a:solidFill>
              <a:beve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6395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04-SHAPE">
            <a:extLst>
              <a:ext uri="{FF2B5EF4-FFF2-40B4-BE49-F238E27FC236}">
                <a16:creationId xmlns:a16="http://schemas.microsoft.com/office/drawing/2014/main" id="{068DE60E-A290-40AB-BF2E-E6C9DA9EE9D1}"/>
              </a:ext>
            </a:extLst>
          </p:cNvPr>
          <p:cNvSpPr/>
          <p:nvPr/>
        </p:nvSpPr>
        <p:spPr>
          <a:xfrm>
            <a:off x="3099" y="0"/>
            <a:ext cx="9140901" cy="6858000"/>
          </a:xfrm>
          <a:prstGeom prst="rect">
            <a:avLst/>
          </a:prstGeom>
          <a:gradFill>
            <a:gsLst>
              <a:gs pos="100000">
                <a:srgbClr val="FF671F"/>
              </a:gs>
              <a:gs pos="0">
                <a:srgbClr val="DA1884"/>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03-SHAPE">
            <a:extLst>
              <a:ext uri="{FF2B5EF4-FFF2-40B4-BE49-F238E27FC236}">
                <a16:creationId xmlns:a16="http://schemas.microsoft.com/office/drawing/2014/main" id="{DBEE010F-8C95-4AE5-A300-8AD53FCC553C}"/>
              </a:ext>
            </a:extLst>
          </p:cNvPr>
          <p:cNvSpPr/>
          <p:nvPr/>
        </p:nvSpPr>
        <p:spPr>
          <a:xfrm>
            <a:off x="182123" y="151537"/>
            <a:ext cx="8809477" cy="59436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CA632AE7-A546-4FB7-AA55-66DE4A53096B}"/>
              </a:ext>
            </a:extLst>
          </p:cNvPr>
          <p:cNvGrpSpPr/>
          <p:nvPr/>
        </p:nvGrpSpPr>
        <p:grpSpPr>
          <a:xfrm>
            <a:off x="5181600" y="6172200"/>
            <a:ext cx="3856771" cy="353235"/>
            <a:chOff x="9950101" y="9315355"/>
            <a:chExt cx="7713542" cy="706469"/>
          </a:xfrm>
        </p:grpSpPr>
        <p:pic>
          <p:nvPicPr>
            <p:cNvPr id="20" name="Picture 19">
              <a:extLst>
                <a:ext uri="{FF2B5EF4-FFF2-40B4-BE49-F238E27FC236}">
                  <a16:creationId xmlns:a16="http://schemas.microsoft.com/office/drawing/2014/main" id="{D9400DAF-A079-4024-A3AC-88693B78264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950101" y="9486900"/>
              <a:ext cx="2286000" cy="517192"/>
            </a:xfrm>
            <a:prstGeom prst="rect">
              <a:avLst/>
            </a:prstGeom>
          </p:spPr>
        </p:pic>
        <p:pic>
          <p:nvPicPr>
            <p:cNvPr id="21" name="Picture 20">
              <a:extLst>
                <a:ext uri="{FF2B5EF4-FFF2-40B4-BE49-F238E27FC236}">
                  <a16:creationId xmlns:a16="http://schemas.microsoft.com/office/drawing/2014/main" id="{70995266-1D02-4295-B2A6-1F2B21C57E9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2801599" y="9315355"/>
              <a:ext cx="1569737" cy="684865"/>
            </a:xfrm>
            <a:prstGeom prst="rect">
              <a:avLst/>
            </a:prstGeom>
          </p:spPr>
        </p:pic>
        <p:pic>
          <p:nvPicPr>
            <p:cNvPr id="22" name="Picture 21">
              <a:extLst>
                <a:ext uri="{FF2B5EF4-FFF2-40B4-BE49-F238E27FC236}">
                  <a16:creationId xmlns:a16="http://schemas.microsoft.com/office/drawing/2014/main" id="{DE36C03E-9001-4434-9BD2-37DB63182CE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4935200" y="9490771"/>
              <a:ext cx="2728443" cy="509449"/>
            </a:xfrm>
            <a:prstGeom prst="rect">
              <a:avLst/>
            </a:prstGeom>
          </p:spPr>
        </p:pic>
        <p:cxnSp>
          <p:nvCxnSpPr>
            <p:cNvPr id="23" name="Straight Connector 22">
              <a:extLst>
                <a:ext uri="{FF2B5EF4-FFF2-40B4-BE49-F238E27FC236}">
                  <a16:creationId xmlns:a16="http://schemas.microsoft.com/office/drawing/2014/main" id="{B5153840-2DDE-4523-826B-5C5C55689FD3}"/>
                </a:ext>
              </a:extLst>
            </p:cNvPr>
            <p:cNvCxnSpPr/>
            <p:nvPr/>
          </p:nvCxnSpPr>
          <p:spPr>
            <a:xfrm>
              <a:off x="12496800" y="9471660"/>
              <a:ext cx="0" cy="548640"/>
            </a:xfrm>
            <a:prstGeom prst="line">
              <a:avLst/>
            </a:prstGeom>
            <a:ln w="6350" cap="sq">
              <a:solidFill>
                <a:schemeClr val="bg1">
                  <a:lumMod val="75000"/>
                </a:schemeClr>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783E856-C9A5-4165-8EB3-E5FE9F2F1174}"/>
                </a:ext>
              </a:extLst>
            </p:cNvPr>
            <p:cNvCxnSpPr/>
            <p:nvPr/>
          </p:nvCxnSpPr>
          <p:spPr>
            <a:xfrm>
              <a:off x="14630400" y="9473184"/>
              <a:ext cx="0" cy="548640"/>
            </a:xfrm>
            <a:prstGeom prst="line">
              <a:avLst/>
            </a:prstGeom>
            <a:ln w="6350" cap="sq">
              <a:solidFill>
                <a:schemeClr val="bg1">
                  <a:lumMod val="75000"/>
                </a:schemeClr>
              </a:solidFill>
              <a:bevel/>
              <a:headEnd type="none"/>
              <a:tailEnd type="none"/>
            </a:ln>
          </p:spPr>
          <p:style>
            <a:lnRef idx="1">
              <a:schemeClr val="accent1"/>
            </a:lnRef>
            <a:fillRef idx="0">
              <a:schemeClr val="accent1"/>
            </a:fillRef>
            <a:effectRef idx="0">
              <a:schemeClr val="accent1"/>
            </a:effectRef>
            <a:fontRef idx="minor">
              <a:schemeClr val="tx1"/>
            </a:fontRef>
          </p:style>
        </p:cxnSp>
      </p:grpSp>
      <p:sp>
        <p:nvSpPr>
          <p:cNvPr id="15" name="Title 1">
            <a:extLst>
              <a:ext uri="{FF2B5EF4-FFF2-40B4-BE49-F238E27FC236}">
                <a16:creationId xmlns:a16="http://schemas.microsoft.com/office/drawing/2014/main" id="{2028DCB3-CE21-40ED-9C4E-4AC614C8F3FE}"/>
              </a:ext>
            </a:extLst>
          </p:cNvPr>
          <p:cNvSpPr txBox="1">
            <a:spLocks/>
          </p:cNvSpPr>
          <p:nvPr/>
        </p:nvSpPr>
        <p:spPr>
          <a:xfrm>
            <a:off x="304800" y="304800"/>
            <a:ext cx="8382000" cy="762000"/>
          </a:xfrm>
          <a:prstGeom prst="rect">
            <a:avLst/>
          </a:prstGeom>
          <a:ln>
            <a:solidFill>
              <a:schemeClr val="tx1"/>
            </a:solid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latin typeface="Arial" panose="020B0604020202020204" pitchFamily="34" charset="0"/>
                <a:cs typeface="Arial" panose="020B0604020202020204" pitchFamily="34" charset="0"/>
              </a:rPr>
              <a:t>What Is AmeriCorps?</a:t>
            </a:r>
          </a:p>
        </p:txBody>
      </p:sp>
      <p:sp>
        <p:nvSpPr>
          <p:cNvPr id="16" name="Title 11">
            <a:extLst>
              <a:ext uri="{FF2B5EF4-FFF2-40B4-BE49-F238E27FC236}">
                <a16:creationId xmlns:a16="http://schemas.microsoft.com/office/drawing/2014/main" id="{E311256B-D8A0-4F3E-AC26-E52A1FDC2055}"/>
              </a:ext>
            </a:extLst>
          </p:cNvPr>
          <p:cNvSpPr txBox="1">
            <a:spLocks/>
          </p:cNvSpPr>
          <p:nvPr/>
        </p:nvSpPr>
        <p:spPr>
          <a:xfrm>
            <a:off x="914400" y="1131317"/>
            <a:ext cx="7056507" cy="113810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endParaRPr lang="en-US" sz="2000" dirty="0">
              <a:latin typeface="Arial" panose="020B0604020202020204" pitchFamily="34" charset="0"/>
              <a:cs typeface="Arial" panose="020B0604020202020204" pitchFamily="34" charset="0"/>
            </a:endParaRPr>
          </a:p>
        </p:txBody>
      </p:sp>
      <p:sp>
        <p:nvSpPr>
          <p:cNvPr id="17" name="Subtitle 4">
            <a:extLst>
              <a:ext uri="{FF2B5EF4-FFF2-40B4-BE49-F238E27FC236}">
                <a16:creationId xmlns:a16="http://schemas.microsoft.com/office/drawing/2014/main" id="{FFCBE36B-AE00-41B3-A759-2E806E013D0E}"/>
              </a:ext>
            </a:extLst>
          </p:cNvPr>
          <p:cNvSpPr txBox="1">
            <a:spLocks/>
          </p:cNvSpPr>
          <p:nvPr/>
        </p:nvSpPr>
        <p:spPr>
          <a:xfrm>
            <a:off x="381000" y="1880783"/>
            <a:ext cx="8229600" cy="2971800"/>
          </a:xfrm>
          <a:prstGeom prst="rect">
            <a:avLst/>
          </a:prstGeom>
        </p:spPr>
        <p:txBody>
          <a:bodyPr vert="horz" lIns="91440" tIns="45720" rIns="91440" bIns="45720" rtlCol="0">
            <a:noAutofit/>
          </a:bodyPr>
          <a:lstStyle>
            <a:lvl1pPr marL="228600" indent="-228600" algn="l" defTabSz="457200" rtl="0" eaLnBrk="1" latinLnBrk="0" hangingPunct="1">
              <a:lnSpc>
                <a:spcPct val="90000"/>
              </a:lnSpc>
              <a:spcBef>
                <a:spcPts val="0"/>
              </a:spcBef>
              <a:spcAft>
                <a:spcPts val="900"/>
              </a:spcAft>
              <a:buClr>
                <a:schemeClr val="accent1"/>
              </a:buClr>
              <a:buFont typeface="Arial"/>
              <a:buChar char="•"/>
              <a:defRPr sz="2800" kern="1200">
                <a:solidFill>
                  <a:schemeClr val="tx1">
                    <a:lumMod val="65000"/>
                    <a:lumOff val="35000"/>
                  </a:schemeClr>
                </a:solidFill>
                <a:latin typeface="Arial"/>
                <a:ea typeface="+mn-ea"/>
                <a:cs typeface="Arial"/>
              </a:defRPr>
            </a:lvl1pPr>
            <a:lvl2pPr marL="457200" indent="-228600" algn="l" defTabSz="457200" rtl="0" eaLnBrk="1" latinLnBrk="0" hangingPunct="1">
              <a:lnSpc>
                <a:spcPct val="90000"/>
              </a:lnSpc>
              <a:spcBef>
                <a:spcPts val="0"/>
              </a:spcBef>
              <a:spcAft>
                <a:spcPts val="900"/>
              </a:spcAft>
              <a:buClr>
                <a:schemeClr val="accent1"/>
              </a:buClr>
              <a:buFont typeface="Arial"/>
              <a:buChar char="–"/>
              <a:tabLst>
                <a:tab pos="457200" algn="l"/>
              </a:tabLst>
              <a:defRPr sz="2400" kern="1200">
                <a:solidFill>
                  <a:schemeClr val="tx1">
                    <a:lumMod val="65000"/>
                    <a:lumOff val="35000"/>
                  </a:schemeClr>
                </a:solidFill>
                <a:latin typeface="Arial"/>
                <a:ea typeface="+mn-ea"/>
                <a:cs typeface="Arial"/>
              </a:defRPr>
            </a:lvl2pPr>
            <a:lvl3pPr marL="1143000" indent="-228600" algn="l" defTabSz="457200" rtl="0" eaLnBrk="1" latinLnBrk="0" hangingPunct="1">
              <a:lnSpc>
                <a:spcPct val="90000"/>
              </a:lnSpc>
              <a:spcBef>
                <a:spcPts val="0"/>
              </a:spcBef>
              <a:spcAft>
                <a:spcPts val="900"/>
              </a:spcAft>
              <a:buClr>
                <a:schemeClr val="accent1"/>
              </a:buClr>
              <a:buFont typeface="Arial"/>
              <a:buChar char="•"/>
              <a:defRPr sz="2000" kern="1200">
                <a:solidFill>
                  <a:schemeClr val="tx1">
                    <a:lumMod val="65000"/>
                    <a:lumOff val="35000"/>
                  </a:schemeClr>
                </a:solidFill>
                <a:latin typeface="Arial"/>
                <a:ea typeface="+mn-ea"/>
                <a:cs typeface="Arial"/>
              </a:defRPr>
            </a:lvl3pPr>
            <a:lvl4pPr marL="16002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4pPr>
            <a:lvl5pPr marL="20574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00000"/>
              </a:lnSpc>
              <a:spcAft>
                <a:spcPts val="0"/>
              </a:spcAft>
              <a:buClrTx/>
              <a:buNone/>
            </a:pPr>
            <a:r>
              <a:rPr lang="en-US" sz="3600" dirty="0">
                <a:solidFill>
                  <a:schemeClr val="tx1"/>
                </a:solidFill>
                <a:latin typeface="Arial" panose="020B0604020202020204" pitchFamily="34" charset="0"/>
                <a:cs typeface="Arial" panose="020B0604020202020204" pitchFamily="34" charset="0"/>
              </a:rPr>
              <a:t>The Federal Agency dedicated to supporting individuals and organizations that bring lasting change to their communities</a:t>
            </a:r>
          </a:p>
          <a:p>
            <a:pPr marL="0" indent="0">
              <a:lnSpc>
                <a:spcPct val="100000"/>
              </a:lnSpc>
              <a:spcAft>
                <a:spcPts val="0"/>
              </a:spcAft>
              <a:buClrTx/>
              <a:buNone/>
            </a:pPr>
            <a:endParaRPr lang="en-US" sz="1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363959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04-SHAPE">
            <a:extLst>
              <a:ext uri="{FF2B5EF4-FFF2-40B4-BE49-F238E27FC236}">
                <a16:creationId xmlns:a16="http://schemas.microsoft.com/office/drawing/2014/main" id="{068DE60E-A290-40AB-BF2E-E6C9DA9EE9D1}"/>
              </a:ext>
            </a:extLst>
          </p:cNvPr>
          <p:cNvSpPr/>
          <p:nvPr/>
        </p:nvSpPr>
        <p:spPr>
          <a:xfrm>
            <a:off x="4086225" y="-112644"/>
            <a:ext cx="5057775" cy="6970644"/>
          </a:xfrm>
          <a:prstGeom prst="rect">
            <a:avLst/>
          </a:prstGeom>
          <a:gradFill>
            <a:gsLst>
              <a:gs pos="100000">
                <a:srgbClr val="FF671F"/>
              </a:gs>
              <a:gs pos="0">
                <a:srgbClr val="DA1884"/>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03-SHAPE">
            <a:extLst>
              <a:ext uri="{FF2B5EF4-FFF2-40B4-BE49-F238E27FC236}">
                <a16:creationId xmlns:a16="http://schemas.microsoft.com/office/drawing/2014/main" id="{DBEE010F-8C95-4AE5-A300-8AD53FCC553C}"/>
              </a:ext>
            </a:extLst>
          </p:cNvPr>
          <p:cNvSpPr/>
          <p:nvPr/>
        </p:nvSpPr>
        <p:spPr>
          <a:xfrm>
            <a:off x="4086225" y="211428"/>
            <a:ext cx="4905375" cy="59436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CA632AE7-A546-4FB7-AA55-66DE4A53096B}"/>
              </a:ext>
            </a:extLst>
          </p:cNvPr>
          <p:cNvGrpSpPr/>
          <p:nvPr/>
        </p:nvGrpSpPr>
        <p:grpSpPr>
          <a:xfrm>
            <a:off x="5181600" y="6172200"/>
            <a:ext cx="3856771" cy="353235"/>
            <a:chOff x="9950101" y="9315355"/>
            <a:chExt cx="7713542" cy="706469"/>
          </a:xfrm>
        </p:grpSpPr>
        <p:pic>
          <p:nvPicPr>
            <p:cNvPr id="20" name="Picture 19">
              <a:extLst>
                <a:ext uri="{FF2B5EF4-FFF2-40B4-BE49-F238E27FC236}">
                  <a16:creationId xmlns:a16="http://schemas.microsoft.com/office/drawing/2014/main" id="{D9400DAF-A079-4024-A3AC-88693B78264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950101" y="9486900"/>
              <a:ext cx="2286000" cy="517192"/>
            </a:xfrm>
            <a:prstGeom prst="rect">
              <a:avLst/>
            </a:prstGeom>
          </p:spPr>
        </p:pic>
        <p:pic>
          <p:nvPicPr>
            <p:cNvPr id="21" name="Picture 20">
              <a:extLst>
                <a:ext uri="{FF2B5EF4-FFF2-40B4-BE49-F238E27FC236}">
                  <a16:creationId xmlns:a16="http://schemas.microsoft.com/office/drawing/2014/main" id="{70995266-1D02-4295-B2A6-1F2B21C57E9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2801599" y="9315355"/>
              <a:ext cx="1569737" cy="684865"/>
            </a:xfrm>
            <a:prstGeom prst="rect">
              <a:avLst/>
            </a:prstGeom>
          </p:spPr>
        </p:pic>
        <p:pic>
          <p:nvPicPr>
            <p:cNvPr id="22" name="Picture 21">
              <a:extLst>
                <a:ext uri="{FF2B5EF4-FFF2-40B4-BE49-F238E27FC236}">
                  <a16:creationId xmlns:a16="http://schemas.microsoft.com/office/drawing/2014/main" id="{DE36C03E-9001-4434-9BD2-37DB63182CE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4935200" y="9490771"/>
              <a:ext cx="2728443" cy="509449"/>
            </a:xfrm>
            <a:prstGeom prst="rect">
              <a:avLst/>
            </a:prstGeom>
          </p:spPr>
        </p:pic>
        <p:cxnSp>
          <p:nvCxnSpPr>
            <p:cNvPr id="23" name="Straight Connector 22">
              <a:extLst>
                <a:ext uri="{FF2B5EF4-FFF2-40B4-BE49-F238E27FC236}">
                  <a16:creationId xmlns:a16="http://schemas.microsoft.com/office/drawing/2014/main" id="{B5153840-2DDE-4523-826B-5C5C55689FD3}"/>
                </a:ext>
              </a:extLst>
            </p:cNvPr>
            <p:cNvCxnSpPr/>
            <p:nvPr/>
          </p:nvCxnSpPr>
          <p:spPr>
            <a:xfrm>
              <a:off x="12496800" y="9471660"/>
              <a:ext cx="0" cy="548640"/>
            </a:xfrm>
            <a:prstGeom prst="line">
              <a:avLst/>
            </a:prstGeom>
            <a:ln w="6350" cap="sq">
              <a:solidFill>
                <a:schemeClr val="bg1">
                  <a:lumMod val="75000"/>
                </a:schemeClr>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783E856-C9A5-4165-8EB3-E5FE9F2F1174}"/>
                </a:ext>
              </a:extLst>
            </p:cNvPr>
            <p:cNvCxnSpPr/>
            <p:nvPr/>
          </p:nvCxnSpPr>
          <p:spPr>
            <a:xfrm>
              <a:off x="14630400" y="9473184"/>
              <a:ext cx="0" cy="548640"/>
            </a:xfrm>
            <a:prstGeom prst="line">
              <a:avLst/>
            </a:prstGeom>
            <a:ln w="6350" cap="sq">
              <a:solidFill>
                <a:schemeClr val="bg1">
                  <a:lumMod val="75000"/>
                </a:schemeClr>
              </a:solidFill>
              <a:bevel/>
              <a:headEnd type="none"/>
              <a:tailEnd type="none"/>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A5E56483-32E8-4A5E-96F2-DF7257953163}"/>
              </a:ext>
            </a:extLst>
          </p:cNvPr>
          <p:cNvSpPr txBox="1"/>
          <p:nvPr/>
        </p:nvSpPr>
        <p:spPr>
          <a:xfrm>
            <a:off x="304800" y="312738"/>
            <a:ext cx="8534400" cy="707886"/>
          </a:xfrm>
          <a:prstGeom prst="rect">
            <a:avLst/>
          </a:prstGeom>
          <a:noFill/>
          <a:ln>
            <a:solidFill>
              <a:schemeClr val="tx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4000" dirty="0">
                <a:latin typeface="Arial" panose="020B0604020202020204" pitchFamily="34" charset="0"/>
                <a:cs typeface="Arial" panose="020B0604020202020204" pitchFamily="34" charset="0"/>
              </a:rPr>
              <a:t>What AmeriCorps Programs Do?</a:t>
            </a:r>
          </a:p>
        </p:txBody>
      </p:sp>
      <p:sp>
        <p:nvSpPr>
          <p:cNvPr id="11" name="TextBox 10">
            <a:extLst>
              <a:ext uri="{FF2B5EF4-FFF2-40B4-BE49-F238E27FC236}">
                <a16:creationId xmlns:a16="http://schemas.microsoft.com/office/drawing/2014/main" id="{E1CEFFEF-03C5-4674-A585-9AF7687F019F}"/>
              </a:ext>
            </a:extLst>
          </p:cNvPr>
          <p:cNvSpPr txBox="1"/>
          <p:nvPr/>
        </p:nvSpPr>
        <p:spPr>
          <a:xfrm>
            <a:off x="304800" y="1536174"/>
            <a:ext cx="8382000" cy="3785652"/>
          </a:xfrm>
          <a:prstGeom prst="rect">
            <a:avLst/>
          </a:prstGeom>
          <a:noFill/>
        </p:spPr>
        <p:txBody>
          <a:bodyPr wrap="square" rtlCol="0">
            <a:spAutoFit/>
          </a:bodyPr>
          <a:lstStyle/>
          <a:p>
            <a:pPr marL="342900" indent="-342900" defTabSz="881261">
              <a:buFont typeface="Arial" panose="020B0604020202020204" pitchFamily="34" charset="0"/>
              <a:buChar char="•"/>
              <a:defRPr/>
            </a:pPr>
            <a:r>
              <a:rPr lang="en-US" sz="2000" dirty="0">
                <a:latin typeface="Arial" panose="020B0604020202020204" pitchFamily="34" charset="0"/>
                <a:cs typeface="Arial" panose="020B0604020202020204" pitchFamily="34" charset="0"/>
              </a:rPr>
              <a:t>All AmeriCorps programs utilize AmeriCorps members to meet community needs. </a:t>
            </a:r>
          </a:p>
          <a:p>
            <a:pPr defTabSz="881261">
              <a:defRPr/>
            </a:pPr>
            <a:endParaRPr lang="en-US" sz="2000" dirty="0">
              <a:latin typeface="Arial" panose="020B0604020202020204" pitchFamily="34" charset="0"/>
              <a:cs typeface="Arial" panose="020B0604020202020204" pitchFamily="34" charset="0"/>
            </a:endParaRPr>
          </a:p>
          <a:p>
            <a:pPr marL="342900" indent="-342900" defTabSz="881261">
              <a:buFont typeface="Arial" panose="020B0604020202020204" pitchFamily="34" charset="0"/>
              <a:buChar char="•"/>
              <a:defRPr/>
            </a:pPr>
            <a:r>
              <a:rPr lang="en-US" sz="2000" dirty="0">
                <a:latin typeface="Arial" panose="020B0604020202020204" pitchFamily="34" charset="0"/>
                <a:cs typeface="Arial" panose="020B0604020202020204" pitchFamily="34" charset="0"/>
              </a:rPr>
              <a:t>AmeriCorps programs are  activities and interventions developed by your organization </a:t>
            </a:r>
          </a:p>
          <a:p>
            <a:pPr marL="342900" indent="-342900" defTabSz="881261">
              <a:buFont typeface="Arial" panose="020B0604020202020204" pitchFamily="34" charset="0"/>
              <a:buChar char="•"/>
              <a:defRPr/>
            </a:pPr>
            <a:endParaRPr lang="en-US" sz="2000" dirty="0">
              <a:latin typeface="Arial" panose="020B0604020202020204" pitchFamily="34" charset="0"/>
              <a:cs typeface="Arial" panose="020B0604020202020204" pitchFamily="34" charset="0"/>
            </a:endParaRPr>
          </a:p>
          <a:p>
            <a:pPr marL="342900" indent="-342900" defTabSz="881261">
              <a:buFont typeface="Arial" panose="020B0604020202020204" pitchFamily="34" charset="0"/>
              <a:buChar char="•"/>
              <a:defRPr/>
            </a:pPr>
            <a:r>
              <a:rPr lang="en-US" sz="2000" dirty="0">
                <a:latin typeface="Arial" panose="020B0604020202020204" pitchFamily="34" charset="0"/>
                <a:cs typeface="Arial" panose="020B0604020202020204" pitchFamily="34" charset="0"/>
              </a:rPr>
              <a:t>AmeriCorps programs create community impact and work to solve community problems by engaging individuals in service as AmeriCorps members. </a:t>
            </a:r>
          </a:p>
          <a:p>
            <a:pPr marL="342900" indent="-342900" defTabSz="881261">
              <a:buFont typeface="Arial" panose="020B0604020202020204" pitchFamily="34" charset="0"/>
              <a:buChar char="•"/>
              <a:defRPr/>
            </a:pPr>
            <a:endParaRPr lang="en-US" sz="2000" dirty="0">
              <a:latin typeface="Arial" panose="020B0604020202020204" pitchFamily="34" charset="0"/>
              <a:cs typeface="Arial" panose="020B0604020202020204" pitchFamily="34" charset="0"/>
            </a:endParaRPr>
          </a:p>
          <a:p>
            <a:pPr marL="342900" indent="-342900" defTabSz="881261">
              <a:buFont typeface="Arial" panose="020B0604020202020204" pitchFamily="34" charset="0"/>
              <a:buChar char="•"/>
              <a:defRPr/>
            </a:pPr>
            <a:r>
              <a:rPr lang="en-US" sz="2000" dirty="0">
                <a:latin typeface="Arial" panose="020B0604020202020204" pitchFamily="34" charset="0"/>
                <a:cs typeface="Arial" panose="020B0604020202020204" pitchFamily="34" charset="0"/>
              </a:rPr>
              <a:t>AmeriCorps programs foster life-long service among members and have lasting impact in the areas they serve</a:t>
            </a:r>
          </a:p>
        </p:txBody>
      </p:sp>
    </p:spTree>
    <p:extLst>
      <p:ext uri="{BB962C8B-B14F-4D97-AF65-F5344CB8AC3E}">
        <p14:creationId xmlns:p14="http://schemas.microsoft.com/office/powerpoint/2010/main" val="428591583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04-SHAPE">
            <a:extLst>
              <a:ext uri="{FF2B5EF4-FFF2-40B4-BE49-F238E27FC236}">
                <a16:creationId xmlns:a16="http://schemas.microsoft.com/office/drawing/2014/main" id="{068DE60E-A290-40AB-BF2E-E6C9DA9EE9D1}"/>
              </a:ext>
            </a:extLst>
          </p:cNvPr>
          <p:cNvSpPr/>
          <p:nvPr/>
        </p:nvSpPr>
        <p:spPr>
          <a:xfrm>
            <a:off x="4086225" y="-114768"/>
            <a:ext cx="5057775" cy="6972767"/>
          </a:xfrm>
          <a:prstGeom prst="rect">
            <a:avLst/>
          </a:prstGeom>
          <a:gradFill>
            <a:gsLst>
              <a:gs pos="100000">
                <a:srgbClr val="FF671F"/>
              </a:gs>
              <a:gs pos="0">
                <a:srgbClr val="DA1884"/>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03-SHAPE">
            <a:extLst>
              <a:ext uri="{FF2B5EF4-FFF2-40B4-BE49-F238E27FC236}">
                <a16:creationId xmlns:a16="http://schemas.microsoft.com/office/drawing/2014/main" id="{DBEE010F-8C95-4AE5-A300-8AD53FCC553C}"/>
              </a:ext>
            </a:extLst>
          </p:cNvPr>
          <p:cNvSpPr/>
          <p:nvPr/>
        </p:nvSpPr>
        <p:spPr>
          <a:xfrm>
            <a:off x="4086224" y="228600"/>
            <a:ext cx="4905375" cy="59436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CA632AE7-A546-4FB7-AA55-66DE4A53096B}"/>
              </a:ext>
            </a:extLst>
          </p:cNvPr>
          <p:cNvGrpSpPr/>
          <p:nvPr/>
        </p:nvGrpSpPr>
        <p:grpSpPr>
          <a:xfrm>
            <a:off x="5181600" y="6172200"/>
            <a:ext cx="3856771" cy="353235"/>
            <a:chOff x="9950101" y="9315355"/>
            <a:chExt cx="7713542" cy="706469"/>
          </a:xfrm>
        </p:grpSpPr>
        <p:pic>
          <p:nvPicPr>
            <p:cNvPr id="20" name="Picture 19">
              <a:extLst>
                <a:ext uri="{FF2B5EF4-FFF2-40B4-BE49-F238E27FC236}">
                  <a16:creationId xmlns:a16="http://schemas.microsoft.com/office/drawing/2014/main" id="{D9400DAF-A079-4024-A3AC-88693B78264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950101" y="9486900"/>
              <a:ext cx="2286000" cy="517192"/>
            </a:xfrm>
            <a:prstGeom prst="rect">
              <a:avLst/>
            </a:prstGeom>
          </p:spPr>
        </p:pic>
        <p:pic>
          <p:nvPicPr>
            <p:cNvPr id="21" name="Picture 20">
              <a:extLst>
                <a:ext uri="{FF2B5EF4-FFF2-40B4-BE49-F238E27FC236}">
                  <a16:creationId xmlns:a16="http://schemas.microsoft.com/office/drawing/2014/main" id="{70995266-1D02-4295-B2A6-1F2B21C57E9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2801599" y="9315355"/>
              <a:ext cx="1569737" cy="684865"/>
            </a:xfrm>
            <a:prstGeom prst="rect">
              <a:avLst/>
            </a:prstGeom>
          </p:spPr>
        </p:pic>
        <p:pic>
          <p:nvPicPr>
            <p:cNvPr id="22" name="Picture 21">
              <a:extLst>
                <a:ext uri="{FF2B5EF4-FFF2-40B4-BE49-F238E27FC236}">
                  <a16:creationId xmlns:a16="http://schemas.microsoft.com/office/drawing/2014/main" id="{DE36C03E-9001-4434-9BD2-37DB63182CE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4935200" y="9490771"/>
              <a:ext cx="2728443" cy="509449"/>
            </a:xfrm>
            <a:prstGeom prst="rect">
              <a:avLst/>
            </a:prstGeom>
          </p:spPr>
        </p:pic>
        <p:cxnSp>
          <p:nvCxnSpPr>
            <p:cNvPr id="23" name="Straight Connector 22">
              <a:extLst>
                <a:ext uri="{FF2B5EF4-FFF2-40B4-BE49-F238E27FC236}">
                  <a16:creationId xmlns:a16="http://schemas.microsoft.com/office/drawing/2014/main" id="{B5153840-2DDE-4523-826B-5C5C55689FD3}"/>
                </a:ext>
              </a:extLst>
            </p:cNvPr>
            <p:cNvCxnSpPr/>
            <p:nvPr/>
          </p:nvCxnSpPr>
          <p:spPr>
            <a:xfrm>
              <a:off x="12496800" y="9471660"/>
              <a:ext cx="0" cy="548640"/>
            </a:xfrm>
            <a:prstGeom prst="line">
              <a:avLst/>
            </a:prstGeom>
            <a:ln w="6350" cap="sq">
              <a:solidFill>
                <a:schemeClr val="bg1">
                  <a:lumMod val="75000"/>
                </a:schemeClr>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783E856-C9A5-4165-8EB3-E5FE9F2F1174}"/>
                </a:ext>
              </a:extLst>
            </p:cNvPr>
            <p:cNvCxnSpPr/>
            <p:nvPr/>
          </p:nvCxnSpPr>
          <p:spPr>
            <a:xfrm>
              <a:off x="14630400" y="9473184"/>
              <a:ext cx="0" cy="548640"/>
            </a:xfrm>
            <a:prstGeom prst="line">
              <a:avLst/>
            </a:prstGeom>
            <a:ln w="6350" cap="sq">
              <a:solidFill>
                <a:schemeClr val="bg1">
                  <a:lumMod val="75000"/>
                </a:schemeClr>
              </a:solidFill>
              <a:bevel/>
              <a:headEnd type="none"/>
              <a:tailEnd type="none"/>
            </a:ln>
          </p:spPr>
          <p:style>
            <a:lnRef idx="1">
              <a:schemeClr val="accent1"/>
            </a:lnRef>
            <a:fillRef idx="0">
              <a:schemeClr val="accent1"/>
            </a:fillRef>
            <a:effectRef idx="0">
              <a:schemeClr val="accent1"/>
            </a:effectRef>
            <a:fontRef idx="minor">
              <a:schemeClr val="tx1"/>
            </a:fontRef>
          </p:style>
        </p:cxnSp>
      </p:grpSp>
      <p:sp>
        <p:nvSpPr>
          <p:cNvPr id="26" name="Title 1">
            <a:extLst>
              <a:ext uri="{FF2B5EF4-FFF2-40B4-BE49-F238E27FC236}">
                <a16:creationId xmlns:a16="http://schemas.microsoft.com/office/drawing/2014/main" id="{E3530710-1BDA-4474-85ED-15B50E03B759}"/>
              </a:ext>
            </a:extLst>
          </p:cNvPr>
          <p:cNvSpPr txBox="1">
            <a:spLocks/>
          </p:cNvSpPr>
          <p:nvPr/>
        </p:nvSpPr>
        <p:spPr>
          <a:xfrm>
            <a:off x="457200" y="274638"/>
            <a:ext cx="8229600" cy="715962"/>
          </a:xfrm>
          <a:prstGeom prst="rect">
            <a:avLst/>
          </a:prstGeom>
          <a:ln>
            <a:solidFill>
              <a:schemeClr val="tx1"/>
            </a:solid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latin typeface="Arial" panose="020B0604020202020204" pitchFamily="34" charset="0"/>
                <a:cs typeface="Arial" panose="020B0604020202020204" pitchFamily="34" charset="0"/>
              </a:rPr>
              <a:t>Who Is Serve DC?</a:t>
            </a:r>
          </a:p>
        </p:txBody>
      </p:sp>
      <p:sp>
        <p:nvSpPr>
          <p:cNvPr id="27" name="TextBox 26">
            <a:extLst>
              <a:ext uri="{FF2B5EF4-FFF2-40B4-BE49-F238E27FC236}">
                <a16:creationId xmlns:a16="http://schemas.microsoft.com/office/drawing/2014/main" id="{73CB45E0-BE62-4C72-9932-F7A8FD402006}"/>
              </a:ext>
            </a:extLst>
          </p:cNvPr>
          <p:cNvSpPr txBox="1"/>
          <p:nvPr/>
        </p:nvSpPr>
        <p:spPr>
          <a:xfrm>
            <a:off x="381000" y="1143000"/>
            <a:ext cx="8305800" cy="3970318"/>
          </a:xfrm>
          <a:prstGeom prst="rect">
            <a:avLst/>
          </a:prstGeom>
          <a:noFill/>
        </p:spPr>
        <p:txBody>
          <a:bodyPr wrap="square">
            <a:spAutoFit/>
          </a:bodyPr>
          <a:lstStyle/>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Serve DC: The Mayor’s Office on Volunteerism and Partnerships is the state service commission on National and Community Service for Washington, DC</a:t>
            </a:r>
            <a:r>
              <a:rPr lang="en-US" dirty="0">
                <a:latin typeface="Arial" panose="020B0604020202020204" pitchFamily="34" charset="0"/>
                <a:ea typeface="Calibri" panose="020F0502020204030204" pitchFamily="34" charset="0"/>
                <a:cs typeface="Arial" panose="020B0604020202020204" pitchFamily="34" charset="0"/>
              </a:rPr>
              <a:t>. O</a:t>
            </a:r>
            <a:r>
              <a:rPr lang="en-US" dirty="0">
                <a:effectLst/>
                <a:latin typeface="Arial" panose="020B0604020202020204" pitchFamily="34" charset="0"/>
                <a:ea typeface="Calibri" panose="020F0502020204030204" pitchFamily="34" charset="0"/>
                <a:cs typeface="Arial" panose="020B0604020202020204" pitchFamily="34" charset="0"/>
              </a:rPr>
              <a:t>ne of more than 52 State Service Commissions that administers federal AmeriCorps annual grant competition that awards funding to AmeriCorps State and other community service programs and coordinates national service initiatives in the District.</a:t>
            </a:r>
          </a:p>
          <a:p>
            <a:pPr marL="0" marR="0">
              <a:spcBef>
                <a:spcPts val="0"/>
              </a:spcBef>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Serve DC is the District Government agency dedicated to promoting service to address critical community needs:</a:t>
            </a:r>
          </a:p>
          <a:p>
            <a:pPr marL="0" marR="0">
              <a:spcBef>
                <a:spcPts val="0"/>
              </a:spcBef>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800100" lvl="1" indent="-342900">
              <a:buFont typeface="Arial" panose="020B0604020202020204" pitchFamily="34" charset="0"/>
              <a:buChar char="•"/>
              <a:tabLst>
                <a:tab pos="457200" algn="l"/>
              </a:tabLst>
            </a:pPr>
            <a:r>
              <a:rPr lang="en-US" dirty="0">
                <a:effectLst/>
                <a:latin typeface="Arial" panose="020B0604020202020204" pitchFamily="34" charset="0"/>
                <a:ea typeface="Calibri" panose="020F0502020204030204" pitchFamily="34" charset="0"/>
                <a:cs typeface="Arial" panose="020B0604020202020204" pitchFamily="34" charset="0"/>
              </a:rPr>
              <a:t>Emergency Preparedness and CERT Training</a:t>
            </a:r>
          </a:p>
          <a:p>
            <a:pPr marL="800100" lvl="1" indent="-342900">
              <a:buFont typeface="Arial" panose="020B0604020202020204" pitchFamily="34" charset="0"/>
              <a:buChar char="•"/>
              <a:tabLst>
                <a:tab pos="457200" algn="l"/>
              </a:tabLst>
            </a:pPr>
            <a:r>
              <a:rPr lang="en-US" dirty="0">
                <a:effectLst/>
                <a:latin typeface="Arial" panose="020B0604020202020204" pitchFamily="34" charset="0"/>
                <a:ea typeface="Calibri" panose="020F0502020204030204" pitchFamily="34" charset="0"/>
                <a:cs typeface="Arial" panose="020B0604020202020204" pitchFamily="34" charset="0"/>
              </a:rPr>
              <a:t>Summer Youth Emergency Preparedness Academy (SYEPA)</a:t>
            </a:r>
          </a:p>
          <a:p>
            <a:pPr marL="800100" lvl="1" indent="-342900">
              <a:buFont typeface="Arial" panose="020B0604020202020204" pitchFamily="34" charset="0"/>
              <a:buChar char="•"/>
              <a:tabLst>
                <a:tab pos="457200" algn="l"/>
              </a:tabLst>
            </a:pPr>
            <a:r>
              <a:rPr lang="en-US" dirty="0">
                <a:effectLst/>
                <a:latin typeface="Arial" panose="020B0604020202020204" pitchFamily="34" charset="0"/>
                <a:ea typeface="Calibri" panose="020F0502020204030204" pitchFamily="34" charset="0"/>
                <a:cs typeface="Arial" panose="020B0604020202020204" pitchFamily="34" charset="0"/>
              </a:rPr>
              <a:t>Donations Clearinghouse for District Government</a:t>
            </a:r>
          </a:p>
          <a:p>
            <a:pPr marL="800100" lvl="1" indent="-342900">
              <a:buFont typeface="Arial" panose="020B0604020202020204" pitchFamily="34" charset="0"/>
              <a:buChar char="•"/>
              <a:tabLst>
                <a:tab pos="457200" algn="l"/>
              </a:tabLst>
            </a:pPr>
            <a:r>
              <a:rPr lang="en-US" dirty="0">
                <a:effectLst/>
                <a:latin typeface="Arial" panose="020B0604020202020204" pitchFamily="34" charset="0"/>
                <a:ea typeface="Calibri" panose="020F0502020204030204" pitchFamily="34" charset="0"/>
                <a:cs typeface="Arial" panose="020B0604020202020204" pitchFamily="34" charset="0"/>
              </a:rPr>
              <a:t>Hub for Volunteerism and Service in the District</a:t>
            </a:r>
          </a:p>
        </p:txBody>
      </p:sp>
    </p:spTree>
    <p:extLst>
      <p:ext uri="{BB962C8B-B14F-4D97-AF65-F5344CB8AC3E}">
        <p14:creationId xmlns:p14="http://schemas.microsoft.com/office/powerpoint/2010/main" val="418000592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04-SHAPE">
            <a:extLst>
              <a:ext uri="{FF2B5EF4-FFF2-40B4-BE49-F238E27FC236}">
                <a16:creationId xmlns:a16="http://schemas.microsoft.com/office/drawing/2014/main" id="{068DE60E-A290-40AB-BF2E-E6C9DA9EE9D1}"/>
              </a:ext>
            </a:extLst>
          </p:cNvPr>
          <p:cNvSpPr/>
          <p:nvPr/>
        </p:nvSpPr>
        <p:spPr>
          <a:xfrm>
            <a:off x="4086225" y="-12880"/>
            <a:ext cx="5057775" cy="6870879"/>
          </a:xfrm>
          <a:prstGeom prst="rect">
            <a:avLst/>
          </a:prstGeom>
          <a:gradFill>
            <a:gsLst>
              <a:gs pos="100000">
                <a:srgbClr val="FF671F"/>
              </a:gs>
              <a:gs pos="0">
                <a:srgbClr val="DA1884"/>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03-SHAPE">
            <a:extLst>
              <a:ext uri="{FF2B5EF4-FFF2-40B4-BE49-F238E27FC236}">
                <a16:creationId xmlns:a16="http://schemas.microsoft.com/office/drawing/2014/main" id="{DBEE010F-8C95-4AE5-A300-8AD53FCC553C}"/>
              </a:ext>
            </a:extLst>
          </p:cNvPr>
          <p:cNvSpPr/>
          <p:nvPr/>
        </p:nvSpPr>
        <p:spPr>
          <a:xfrm>
            <a:off x="4086224" y="228600"/>
            <a:ext cx="4905375" cy="59436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CA632AE7-A546-4FB7-AA55-66DE4A53096B}"/>
              </a:ext>
            </a:extLst>
          </p:cNvPr>
          <p:cNvGrpSpPr/>
          <p:nvPr/>
        </p:nvGrpSpPr>
        <p:grpSpPr>
          <a:xfrm>
            <a:off x="5181600" y="6172200"/>
            <a:ext cx="3856771" cy="353235"/>
            <a:chOff x="9950101" y="9315355"/>
            <a:chExt cx="7713542" cy="706469"/>
          </a:xfrm>
        </p:grpSpPr>
        <p:pic>
          <p:nvPicPr>
            <p:cNvPr id="20" name="Picture 19">
              <a:extLst>
                <a:ext uri="{FF2B5EF4-FFF2-40B4-BE49-F238E27FC236}">
                  <a16:creationId xmlns:a16="http://schemas.microsoft.com/office/drawing/2014/main" id="{D9400DAF-A079-4024-A3AC-88693B78264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950101" y="9486900"/>
              <a:ext cx="2286000" cy="517192"/>
            </a:xfrm>
            <a:prstGeom prst="rect">
              <a:avLst/>
            </a:prstGeom>
          </p:spPr>
        </p:pic>
        <p:pic>
          <p:nvPicPr>
            <p:cNvPr id="21" name="Picture 20">
              <a:extLst>
                <a:ext uri="{FF2B5EF4-FFF2-40B4-BE49-F238E27FC236}">
                  <a16:creationId xmlns:a16="http://schemas.microsoft.com/office/drawing/2014/main" id="{70995266-1D02-4295-B2A6-1F2B21C57E9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2801599" y="9315355"/>
              <a:ext cx="1569737" cy="684865"/>
            </a:xfrm>
            <a:prstGeom prst="rect">
              <a:avLst/>
            </a:prstGeom>
          </p:spPr>
        </p:pic>
        <p:pic>
          <p:nvPicPr>
            <p:cNvPr id="22" name="Picture 21">
              <a:extLst>
                <a:ext uri="{FF2B5EF4-FFF2-40B4-BE49-F238E27FC236}">
                  <a16:creationId xmlns:a16="http://schemas.microsoft.com/office/drawing/2014/main" id="{DE36C03E-9001-4434-9BD2-37DB63182CE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4935200" y="9490771"/>
              <a:ext cx="2728443" cy="509449"/>
            </a:xfrm>
            <a:prstGeom prst="rect">
              <a:avLst/>
            </a:prstGeom>
          </p:spPr>
        </p:pic>
        <p:cxnSp>
          <p:nvCxnSpPr>
            <p:cNvPr id="23" name="Straight Connector 22">
              <a:extLst>
                <a:ext uri="{FF2B5EF4-FFF2-40B4-BE49-F238E27FC236}">
                  <a16:creationId xmlns:a16="http://schemas.microsoft.com/office/drawing/2014/main" id="{B5153840-2DDE-4523-826B-5C5C55689FD3}"/>
                </a:ext>
              </a:extLst>
            </p:cNvPr>
            <p:cNvCxnSpPr/>
            <p:nvPr/>
          </p:nvCxnSpPr>
          <p:spPr>
            <a:xfrm>
              <a:off x="12496800" y="9471660"/>
              <a:ext cx="0" cy="548640"/>
            </a:xfrm>
            <a:prstGeom prst="line">
              <a:avLst/>
            </a:prstGeom>
            <a:ln w="6350" cap="sq">
              <a:solidFill>
                <a:schemeClr val="bg1">
                  <a:lumMod val="75000"/>
                </a:schemeClr>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783E856-C9A5-4165-8EB3-E5FE9F2F1174}"/>
                </a:ext>
              </a:extLst>
            </p:cNvPr>
            <p:cNvCxnSpPr/>
            <p:nvPr/>
          </p:nvCxnSpPr>
          <p:spPr>
            <a:xfrm>
              <a:off x="14630400" y="9473184"/>
              <a:ext cx="0" cy="548640"/>
            </a:xfrm>
            <a:prstGeom prst="line">
              <a:avLst/>
            </a:prstGeom>
            <a:ln w="6350" cap="sq">
              <a:solidFill>
                <a:schemeClr val="bg1">
                  <a:lumMod val="75000"/>
                </a:schemeClr>
              </a:solidFill>
              <a:bevel/>
              <a:headEnd type="none"/>
              <a:tailEnd type="none"/>
            </a:ln>
          </p:spPr>
          <p:style>
            <a:lnRef idx="1">
              <a:schemeClr val="accent1"/>
            </a:lnRef>
            <a:fillRef idx="0">
              <a:schemeClr val="accent1"/>
            </a:fillRef>
            <a:effectRef idx="0">
              <a:schemeClr val="accent1"/>
            </a:effectRef>
            <a:fontRef idx="minor">
              <a:schemeClr val="tx1"/>
            </a:fontRef>
          </p:style>
        </p:cxnSp>
      </p:grpSp>
      <p:sp>
        <p:nvSpPr>
          <p:cNvPr id="15" name="Title 1">
            <a:extLst>
              <a:ext uri="{FF2B5EF4-FFF2-40B4-BE49-F238E27FC236}">
                <a16:creationId xmlns:a16="http://schemas.microsoft.com/office/drawing/2014/main" id="{2028DCB3-CE21-40ED-9C4E-4AC614C8F3FE}"/>
              </a:ext>
            </a:extLst>
          </p:cNvPr>
          <p:cNvSpPr txBox="1">
            <a:spLocks/>
          </p:cNvSpPr>
          <p:nvPr/>
        </p:nvSpPr>
        <p:spPr>
          <a:xfrm>
            <a:off x="304800" y="304800"/>
            <a:ext cx="8382000" cy="762000"/>
          </a:xfrm>
          <a:prstGeom prst="rect">
            <a:avLst/>
          </a:prstGeom>
          <a:ln>
            <a:solidFill>
              <a:schemeClr val="tx1"/>
            </a:solid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latin typeface="Arial" panose="020B0604020202020204" pitchFamily="34" charset="0"/>
                <a:cs typeface="Arial" panose="020B0604020202020204" pitchFamily="34" charset="0"/>
              </a:rPr>
              <a:t>AmeriCorps Funding Opportunity</a:t>
            </a:r>
          </a:p>
        </p:txBody>
      </p:sp>
      <p:sp>
        <p:nvSpPr>
          <p:cNvPr id="16" name="Title 11">
            <a:extLst>
              <a:ext uri="{FF2B5EF4-FFF2-40B4-BE49-F238E27FC236}">
                <a16:creationId xmlns:a16="http://schemas.microsoft.com/office/drawing/2014/main" id="{E311256B-D8A0-4F3E-AC26-E52A1FDC2055}"/>
              </a:ext>
            </a:extLst>
          </p:cNvPr>
          <p:cNvSpPr txBox="1">
            <a:spLocks/>
          </p:cNvSpPr>
          <p:nvPr/>
        </p:nvSpPr>
        <p:spPr>
          <a:xfrm>
            <a:off x="304800" y="1066800"/>
            <a:ext cx="8496300" cy="39168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r>
              <a:rPr lang="en-US" sz="2000" dirty="0">
                <a:latin typeface="Arial" panose="020B0604020202020204" pitchFamily="34" charset="0"/>
                <a:cs typeface="Arial" panose="020B0604020202020204" pitchFamily="34" charset="0"/>
              </a:rPr>
              <a:t>This funding opportunity is for AmeriCorps programs proposing to place AmeriCorps members in service solely in Washington DC. </a:t>
            </a:r>
          </a:p>
          <a:p>
            <a:pPr algn="ctr"/>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Eligible organizations submit an application by the deadline to support an AmeriCorps program at their organization. The AmeriCorps grant includes funds to support the operation of the program and AmeriCorps Member positions to support the proposed program goals. </a:t>
            </a:r>
          </a:p>
          <a:p>
            <a:pPr algn="ctr"/>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It is the responsibility of the organization to design the program using AmeriCorps Members. The organization will recruit, select, train, and place AmeriCorps member in the program. </a:t>
            </a:r>
          </a:p>
        </p:txBody>
      </p:sp>
      <p:pic>
        <p:nvPicPr>
          <p:cNvPr id="25" name="Picture 24">
            <a:extLst>
              <a:ext uri="{FF2B5EF4-FFF2-40B4-BE49-F238E27FC236}">
                <a16:creationId xmlns:a16="http://schemas.microsoft.com/office/drawing/2014/main" id="{534AC5F9-1170-48C3-82F9-9A3AD606A85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52103" y="5088379"/>
            <a:ext cx="1439794" cy="989737"/>
          </a:xfrm>
          <a:prstGeom prst="rect">
            <a:avLst/>
          </a:prstGeom>
        </p:spPr>
      </p:pic>
    </p:spTree>
    <p:extLst>
      <p:ext uri="{BB962C8B-B14F-4D97-AF65-F5344CB8AC3E}">
        <p14:creationId xmlns:p14="http://schemas.microsoft.com/office/powerpoint/2010/main" val="61632607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04-SHAPE">
            <a:extLst>
              <a:ext uri="{FF2B5EF4-FFF2-40B4-BE49-F238E27FC236}">
                <a16:creationId xmlns:a16="http://schemas.microsoft.com/office/drawing/2014/main" id="{068DE60E-A290-40AB-BF2E-E6C9DA9EE9D1}"/>
              </a:ext>
            </a:extLst>
          </p:cNvPr>
          <p:cNvSpPr/>
          <p:nvPr/>
        </p:nvSpPr>
        <p:spPr>
          <a:xfrm>
            <a:off x="4086225" y="0"/>
            <a:ext cx="5057775" cy="6934200"/>
          </a:xfrm>
          <a:prstGeom prst="rect">
            <a:avLst/>
          </a:prstGeom>
          <a:gradFill>
            <a:gsLst>
              <a:gs pos="100000">
                <a:srgbClr val="FF671F"/>
              </a:gs>
              <a:gs pos="0">
                <a:srgbClr val="DA1884"/>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03-SHAPE">
            <a:extLst>
              <a:ext uri="{FF2B5EF4-FFF2-40B4-BE49-F238E27FC236}">
                <a16:creationId xmlns:a16="http://schemas.microsoft.com/office/drawing/2014/main" id="{DBEE010F-8C95-4AE5-A300-8AD53FCC553C}"/>
              </a:ext>
            </a:extLst>
          </p:cNvPr>
          <p:cNvSpPr/>
          <p:nvPr/>
        </p:nvSpPr>
        <p:spPr>
          <a:xfrm>
            <a:off x="4086224" y="215721"/>
            <a:ext cx="4905375" cy="59436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CA632AE7-A546-4FB7-AA55-66DE4A53096B}"/>
              </a:ext>
            </a:extLst>
          </p:cNvPr>
          <p:cNvGrpSpPr/>
          <p:nvPr/>
        </p:nvGrpSpPr>
        <p:grpSpPr>
          <a:xfrm>
            <a:off x="5181600" y="6172200"/>
            <a:ext cx="3856771" cy="353235"/>
            <a:chOff x="9950101" y="9315355"/>
            <a:chExt cx="7713542" cy="706469"/>
          </a:xfrm>
        </p:grpSpPr>
        <p:pic>
          <p:nvPicPr>
            <p:cNvPr id="20" name="Picture 19">
              <a:extLst>
                <a:ext uri="{FF2B5EF4-FFF2-40B4-BE49-F238E27FC236}">
                  <a16:creationId xmlns:a16="http://schemas.microsoft.com/office/drawing/2014/main" id="{D9400DAF-A079-4024-A3AC-88693B78264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950101" y="9486900"/>
              <a:ext cx="2286000" cy="517192"/>
            </a:xfrm>
            <a:prstGeom prst="rect">
              <a:avLst/>
            </a:prstGeom>
          </p:spPr>
        </p:pic>
        <p:pic>
          <p:nvPicPr>
            <p:cNvPr id="21" name="Picture 20">
              <a:extLst>
                <a:ext uri="{FF2B5EF4-FFF2-40B4-BE49-F238E27FC236}">
                  <a16:creationId xmlns:a16="http://schemas.microsoft.com/office/drawing/2014/main" id="{70995266-1D02-4295-B2A6-1F2B21C57E9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2801599" y="9315355"/>
              <a:ext cx="1569737" cy="684865"/>
            </a:xfrm>
            <a:prstGeom prst="rect">
              <a:avLst/>
            </a:prstGeom>
          </p:spPr>
        </p:pic>
        <p:pic>
          <p:nvPicPr>
            <p:cNvPr id="22" name="Picture 21">
              <a:extLst>
                <a:ext uri="{FF2B5EF4-FFF2-40B4-BE49-F238E27FC236}">
                  <a16:creationId xmlns:a16="http://schemas.microsoft.com/office/drawing/2014/main" id="{DE36C03E-9001-4434-9BD2-37DB63182CE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4935200" y="9490771"/>
              <a:ext cx="2728443" cy="509449"/>
            </a:xfrm>
            <a:prstGeom prst="rect">
              <a:avLst/>
            </a:prstGeom>
          </p:spPr>
        </p:pic>
        <p:cxnSp>
          <p:nvCxnSpPr>
            <p:cNvPr id="23" name="Straight Connector 22">
              <a:extLst>
                <a:ext uri="{FF2B5EF4-FFF2-40B4-BE49-F238E27FC236}">
                  <a16:creationId xmlns:a16="http://schemas.microsoft.com/office/drawing/2014/main" id="{B5153840-2DDE-4523-826B-5C5C55689FD3}"/>
                </a:ext>
              </a:extLst>
            </p:cNvPr>
            <p:cNvCxnSpPr/>
            <p:nvPr/>
          </p:nvCxnSpPr>
          <p:spPr>
            <a:xfrm>
              <a:off x="12496800" y="9471660"/>
              <a:ext cx="0" cy="548640"/>
            </a:xfrm>
            <a:prstGeom prst="line">
              <a:avLst/>
            </a:prstGeom>
            <a:ln w="6350" cap="sq">
              <a:solidFill>
                <a:schemeClr val="bg1">
                  <a:lumMod val="75000"/>
                </a:schemeClr>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783E856-C9A5-4165-8EB3-E5FE9F2F1174}"/>
                </a:ext>
              </a:extLst>
            </p:cNvPr>
            <p:cNvCxnSpPr/>
            <p:nvPr/>
          </p:nvCxnSpPr>
          <p:spPr>
            <a:xfrm>
              <a:off x="14630400" y="9473184"/>
              <a:ext cx="0" cy="548640"/>
            </a:xfrm>
            <a:prstGeom prst="line">
              <a:avLst/>
            </a:prstGeom>
            <a:ln w="6350" cap="sq">
              <a:solidFill>
                <a:schemeClr val="bg1">
                  <a:lumMod val="75000"/>
                </a:schemeClr>
              </a:solidFill>
              <a:bevel/>
              <a:headEnd type="none"/>
              <a:tailEnd type="none"/>
            </a:ln>
          </p:spPr>
          <p:style>
            <a:lnRef idx="1">
              <a:schemeClr val="accent1"/>
            </a:lnRef>
            <a:fillRef idx="0">
              <a:schemeClr val="accent1"/>
            </a:fillRef>
            <a:effectRef idx="0">
              <a:schemeClr val="accent1"/>
            </a:effectRef>
            <a:fontRef idx="minor">
              <a:schemeClr val="tx1"/>
            </a:fontRef>
          </p:style>
        </p:cxnSp>
      </p:grpSp>
      <p:sp>
        <p:nvSpPr>
          <p:cNvPr id="15" name="Title 1">
            <a:extLst>
              <a:ext uri="{FF2B5EF4-FFF2-40B4-BE49-F238E27FC236}">
                <a16:creationId xmlns:a16="http://schemas.microsoft.com/office/drawing/2014/main" id="{2028DCB3-CE21-40ED-9C4E-4AC614C8F3FE}"/>
              </a:ext>
            </a:extLst>
          </p:cNvPr>
          <p:cNvSpPr txBox="1">
            <a:spLocks/>
          </p:cNvSpPr>
          <p:nvPr/>
        </p:nvSpPr>
        <p:spPr>
          <a:xfrm>
            <a:off x="304800" y="304800"/>
            <a:ext cx="8382000" cy="762000"/>
          </a:xfrm>
          <a:prstGeom prst="rect">
            <a:avLst/>
          </a:prstGeom>
          <a:ln>
            <a:solidFill>
              <a:schemeClr val="tx1"/>
            </a:solid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latin typeface="Arial" panose="020B0604020202020204" pitchFamily="34" charset="0"/>
                <a:cs typeface="Arial" panose="020B0604020202020204" pitchFamily="34" charset="0"/>
              </a:rPr>
              <a:t>AmeriCorps Funding Opportunity</a:t>
            </a:r>
          </a:p>
        </p:txBody>
      </p:sp>
      <p:sp>
        <p:nvSpPr>
          <p:cNvPr id="16" name="Title 11">
            <a:extLst>
              <a:ext uri="{FF2B5EF4-FFF2-40B4-BE49-F238E27FC236}">
                <a16:creationId xmlns:a16="http://schemas.microsoft.com/office/drawing/2014/main" id="{E311256B-D8A0-4F3E-AC26-E52A1FDC2055}"/>
              </a:ext>
            </a:extLst>
          </p:cNvPr>
          <p:cNvSpPr txBox="1">
            <a:spLocks/>
          </p:cNvSpPr>
          <p:nvPr/>
        </p:nvSpPr>
        <p:spPr>
          <a:xfrm>
            <a:off x="323850" y="1470574"/>
            <a:ext cx="8496300" cy="4168226"/>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dirty="0">
                <a:latin typeface="Arial" panose="020B0604020202020204" pitchFamily="34" charset="0"/>
                <a:cs typeface="Arial" panose="020B0604020202020204" pitchFamily="34" charset="0"/>
              </a:rPr>
              <a:t>The funds available through this funding opportunity are AmeriCorps Formula Funds</a:t>
            </a:r>
          </a:p>
          <a:p>
            <a:pPr algn="l"/>
            <a:endParaRPr lang="en-US" sz="2000" dirty="0">
              <a:latin typeface="Arial" panose="020B0604020202020204" pitchFamily="34" charset="0"/>
              <a:cs typeface="Arial" panose="020B0604020202020204" pitchFamily="34" charset="0"/>
            </a:endParaRPr>
          </a:p>
          <a:p>
            <a:pPr algn="l"/>
            <a:endParaRPr lang="en-US" sz="20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2000" dirty="0">
                <a:latin typeface="Arial" panose="020B0604020202020204" pitchFamily="34" charset="0"/>
                <a:cs typeface="Arial" panose="020B0604020202020204" pitchFamily="34" charset="0"/>
              </a:rPr>
              <a:t>ServeDC supports programs with funds made available to us, by AmeriCorps through a population-based formula allocation</a:t>
            </a:r>
          </a:p>
          <a:p>
            <a:pPr algn="l"/>
            <a:endParaRPr lang="en-US" sz="20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2000" dirty="0">
                <a:latin typeface="Arial" panose="020B0604020202020204" pitchFamily="34" charset="0"/>
                <a:cs typeface="Arial" panose="020B0604020202020204" pitchFamily="34" charset="0"/>
              </a:rPr>
              <a:t>Eligible organizations will prepare and submit an application to support an AmeriCorps program at their organization. The AmeriCorps grant includes funds to support the operation of the program and AmeriCorps Member positions to support the proposed program goals</a:t>
            </a:r>
          </a:p>
          <a:p>
            <a:pPr algn="l"/>
            <a:endParaRPr lang="en-US" sz="20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2000" dirty="0">
                <a:latin typeface="Arial" panose="020B0604020202020204" pitchFamily="34" charset="0"/>
                <a:cs typeface="Arial" panose="020B0604020202020204" pitchFamily="34" charset="0"/>
              </a:rPr>
              <a:t>It is the responsibility of the organization to design the program using AmeriCorps Members. The organization will recruit, select, train, and place AmeriCorps member in the program</a:t>
            </a:r>
          </a:p>
          <a:p>
            <a:pPr algn="ctr"/>
            <a:endParaRPr lang="en-US" sz="2000" dirty="0">
              <a:latin typeface="Arial" panose="020B0604020202020204" pitchFamily="34" charset="0"/>
              <a:cs typeface="Arial" panose="020B0604020202020204" pitchFamily="34" charset="0"/>
            </a:endParaRPr>
          </a:p>
          <a:p>
            <a:pPr marL="0" indent="0" algn="just">
              <a:spcBef>
                <a:spcPts val="1200"/>
              </a:spcBef>
              <a:spcAft>
                <a:spcPts val="0"/>
              </a:spcAft>
              <a:buNone/>
            </a:pPr>
            <a:r>
              <a:rPr lang="en-US" sz="2000" dirty="0">
                <a:latin typeface="Arial" pitchFamily="34" charset="0"/>
                <a:ea typeface="Times New Roman"/>
                <a:cs typeface="Arial" pitchFamily="34" charset="0"/>
              </a:rPr>
              <a:t>Funds to support AmeriCorps State and National grants are subject to the availability of appropriations for the given fiscal year.</a:t>
            </a:r>
          </a:p>
          <a:p>
            <a:pPr algn="ctr"/>
            <a:r>
              <a:rPr lang="en-US" sz="2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172921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7112</TotalTime>
  <Words>3067</Words>
  <Application>Microsoft Office PowerPoint</Application>
  <PresentationFormat>On-screen Show (4:3)</PresentationFormat>
  <Paragraphs>404</Paragraphs>
  <Slides>32</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Courier New</vt:lpstr>
      <vt:lpstr>Lato</vt:lpstr>
      <vt:lpstr>Montserrat ExtraBold</vt:lpstr>
      <vt:lpstr>Roboto</vt:lpstr>
      <vt:lpstr>Wingdings</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DC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ServUS</dc:creator>
  <cp:lastModifiedBy>Lattimore, Adam (EOM)</cp:lastModifiedBy>
  <cp:revision>174</cp:revision>
  <cp:lastPrinted>2019-10-24T14:28:45Z</cp:lastPrinted>
  <dcterms:created xsi:type="dcterms:W3CDTF">2019-10-22T15:09:19Z</dcterms:created>
  <dcterms:modified xsi:type="dcterms:W3CDTF">2023-03-03T16:11:07Z</dcterms:modified>
</cp:coreProperties>
</file>